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25"/>
  </p:notesMasterIdLst>
  <p:sldIdLst>
    <p:sldId id="256" r:id="rId2"/>
    <p:sldId id="258" r:id="rId3"/>
    <p:sldId id="284" r:id="rId4"/>
    <p:sldId id="262" r:id="rId5"/>
    <p:sldId id="267" r:id="rId6"/>
    <p:sldId id="279" r:id="rId7"/>
    <p:sldId id="283" r:id="rId8"/>
    <p:sldId id="276" r:id="rId9"/>
    <p:sldId id="261" r:id="rId10"/>
    <p:sldId id="277" r:id="rId11"/>
    <p:sldId id="286" r:id="rId12"/>
    <p:sldId id="259" r:id="rId13"/>
    <p:sldId id="268" r:id="rId14"/>
    <p:sldId id="269" r:id="rId15"/>
    <p:sldId id="270" r:id="rId16"/>
    <p:sldId id="271" r:id="rId17"/>
    <p:sldId id="272" r:id="rId18"/>
    <p:sldId id="273" r:id="rId19"/>
    <p:sldId id="282" r:id="rId20"/>
    <p:sldId id="265" r:id="rId21"/>
    <p:sldId id="274" r:id="rId22"/>
    <p:sldId id="275"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DF1530-3F2B-9E07-3CA7-6F0A3FEDEEE9}" name="Rada, Kayla" initials="RK" userId="S::hcs025089@mail.helenacollege.edu::15bbc2c0-2f35-4d3c-9cee-a14a29e6eb5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4C2D6"/>
    <a:srgbClr val="3B95B1"/>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69CB10-4F7A-AF75-F80D-44A196E76E3F}" v="68" dt="2023-12-13T20:53:01.941"/>
    <p1510:client id="{1AF10B6F-7869-D68E-A975-7181A628120B}" v="4" dt="2023-12-13T20:56:42.907"/>
    <p1510:client id="{307D3A98-90DF-E7C9-8121-CC169359B647}" v="878" dt="2023-12-10T21:43:21.491"/>
    <p1510:client id="{3E3B96CC-EA54-4345-3D8A-5ED4801B7201}" v="2" dt="2023-12-15T15:14:39.051"/>
    <p1510:client id="{463A5E3F-7B8F-0B9C-AF7A-7C7C3DC24D2B}" v="34" dt="2023-12-13T17:37:24.278"/>
    <p1510:client id="{5C20C267-150C-9E8B-B712-F936882C037F}" v="79" dt="2023-12-13T21:39:28.341"/>
    <p1510:client id="{5DC70B78-7C0E-72DA-C3CF-00FDD9D429CD}" v="3" dt="2023-12-13T21:07:31.241"/>
    <p1510:client id="{69DE79CD-5F88-03F3-8067-71317F7D8AFF}" v="3698" dt="2023-12-11T02:28:22.714"/>
    <p1510:client id="{7966B5A0-94EE-39A5-8A40-BE22CDCF4023}" v="411" dt="2023-12-13T22:13:30.377"/>
    <p1510:client id="{942E5109-99B3-F218-59DF-8679ADABDA48}" v="180" dt="2023-12-12T17:00:11.259"/>
    <p1510:client id="{A0A43059-C34F-A4AF-1089-3678D09CB960}" v="172" dt="2023-12-11T02:26:44.614"/>
    <p1510:client id="{AA9FD78A-2A13-BF71-EF92-BEC661DF9A78}" v="53" dt="2023-12-13T20:27:08.516"/>
    <p1510:client id="{CD4BC8F3-2621-474E-BFEC-7E00DC60226C}" v="38" dt="2023-12-10T20:51:53.477"/>
    <p1510:client id="{D0871789-1166-E882-3050-8A040EE76A81}" v="1757" dt="2023-12-11T02:36:52.094"/>
    <p1510:client id="{FB7B631F-6FD0-0443-4CF6-D9702913D2FC}" v="30" dt="2023-12-13T22:01:58.731"/>
    <p1510:client id="{FF0B4CFE-080E-7294-B82F-1375335A3214}" v="12" dt="2023-12-13T20:59:30.8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49" autoAdjust="0"/>
  </p:normalViewPr>
  <p:slideViewPr>
    <p:cSldViewPr snapToGrid="0">
      <p:cViewPr varScale="1">
        <p:scale>
          <a:sx n="79" d="100"/>
          <a:sy n="79" d="100"/>
        </p:scale>
        <p:origin x="12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199E62-0E67-462C-94D4-5ECD3AE2BB0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EB00547-1FEB-44CF-B8D5-E79EE4B9173F}">
      <dgm:prSet/>
      <dgm:spPr/>
      <dgm:t>
        <a:bodyPr/>
        <a:lstStyle/>
        <a:p>
          <a:r>
            <a:rPr lang="en-US">
              <a:latin typeface="Eras ITC"/>
            </a:rPr>
            <a:t>Going solar could alleviate the NWE bill</a:t>
          </a:r>
        </a:p>
      </dgm:t>
    </dgm:pt>
    <dgm:pt modelId="{DFF0E5A9-A459-47A5-A197-C38143064ABF}" type="parTrans" cxnId="{6CBABB73-CD57-4413-BBE2-1CB3C13496E6}">
      <dgm:prSet/>
      <dgm:spPr/>
      <dgm:t>
        <a:bodyPr/>
        <a:lstStyle/>
        <a:p>
          <a:endParaRPr lang="en-US"/>
        </a:p>
      </dgm:t>
    </dgm:pt>
    <dgm:pt modelId="{D310D69A-BDD6-4839-AA54-46DAF1A7401A}" type="sibTrans" cxnId="{6CBABB73-CD57-4413-BBE2-1CB3C13496E6}">
      <dgm:prSet/>
      <dgm:spPr/>
      <dgm:t>
        <a:bodyPr/>
        <a:lstStyle/>
        <a:p>
          <a:endParaRPr lang="en-US"/>
        </a:p>
      </dgm:t>
    </dgm:pt>
    <dgm:pt modelId="{5C86FD2C-2319-488A-9726-2ADF52C723B8}">
      <dgm:prSet/>
      <dgm:spPr/>
      <dgm:t>
        <a:bodyPr/>
        <a:lstStyle/>
        <a:p>
          <a:r>
            <a:rPr lang="en-US">
              <a:latin typeface="Eras ITC"/>
            </a:rPr>
            <a:t>Energy bought back is only NWE credits, not cash</a:t>
          </a:r>
        </a:p>
      </dgm:t>
    </dgm:pt>
    <dgm:pt modelId="{C6C49877-1243-4914-9F32-AFF80C297E46}" type="parTrans" cxnId="{8A5A4E11-F0AA-4CFF-9C33-82364AD48270}">
      <dgm:prSet/>
      <dgm:spPr/>
      <dgm:t>
        <a:bodyPr/>
        <a:lstStyle/>
        <a:p>
          <a:endParaRPr lang="en-US"/>
        </a:p>
      </dgm:t>
    </dgm:pt>
    <dgm:pt modelId="{F6595C36-034C-4747-B897-B7B6D3021FAF}" type="sibTrans" cxnId="{8A5A4E11-F0AA-4CFF-9C33-82364AD48270}">
      <dgm:prSet/>
      <dgm:spPr/>
      <dgm:t>
        <a:bodyPr/>
        <a:lstStyle/>
        <a:p>
          <a:endParaRPr lang="en-US"/>
        </a:p>
      </dgm:t>
    </dgm:pt>
    <dgm:pt modelId="{D258B101-4707-4E6E-9132-49A09E6D0201}">
      <dgm:prSet phldr="0"/>
      <dgm:spPr/>
      <dgm:t>
        <a:bodyPr/>
        <a:lstStyle/>
        <a:p>
          <a:r>
            <a:rPr lang="en-US">
              <a:latin typeface="Eras ITC"/>
            </a:rPr>
            <a:t>NWE doesn’t want to help a for-profit business, alternative of CPASE</a:t>
          </a:r>
        </a:p>
      </dgm:t>
    </dgm:pt>
    <dgm:pt modelId="{BED7C671-4F11-4152-87ED-145448D4C587}" type="parTrans" cxnId="{7F47A794-3908-4215-B7D0-CF3C1806E230}">
      <dgm:prSet/>
      <dgm:spPr/>
    </dgm:pt>
    <dgm:pt modelId="{7349EAB5-B68D-44D0-86F6-337CA32CE254}" type="sibTrans" cxnId="{7F47A794-3908-4215-B7D0-CF3C1806E230}">
      <dgm:prSet/>
      <dgm:spPr/>
      <dgm:t>
        <a:bodyPr/>
        <a:lstStyle/>
        <a:p>
          <a:endParaRPr lang="en-US"/>
        </a:p>
      </dgm:t>
    </dgm:pt>
    <dgm:pt modelId="{334ED69F-88BA-4341-B3F8-B33A609BB696}" type="pres">
      <dgm:prSet presAssocID="{7C199E62-0E67-462C-94D4-5ECD3AE2BB08}" presName="vert0" presStyleCnt="0">
        <dgm:presLayoutVars>
          <dgm:dir/>
          <dgm:animOne val="branch"/>
          <dgm:animLvl val="lvl"/>
        </dgm:presLayoutVars>
      </dgm:prSet>
      <dgm:spPr/>
    </dgm:pt>
    <dgm:pt modelId="{46758F1F-A53E-472F-B5A5-39A43484211D}" type="pres">
      <dgm:prSet presAssocID="{9EB00547-1FEB-44CF-B8D5-E79EE4B9173F}" presName="thickLine" presStyleLbl="alignNode1" presStyleIdx="0" presStyleCnt="3"/>
      <dgm:spPr/>
    </dgm:pt>
    <dgm:pt modelId="{BCCBBC26-2090-4B6D-A921-3AFAADF00F7E}" type="pres">
      <dgm:prSet presAssocID="{9EB00547-1FEB-44CF-B8D5-E79EE4B9173F}" presName="horz1" presStyleCnt="0"/>
      <dgm:spPr/>
    </dgm:pt>
    <dgm:pt modelId="{EFFB48C1-FCA3-4EE7-B351-D83CE782CC1E}" type="pres">
      <dgm:prSet presAssocID="{9EB00547-1FEB-44CF-B8D5-E79EE4B9173F}" presName="tx1" presStyleLbl="revTx" presStyleIdx="0" presStyleCnt="3"/>
      <dgm:spPr/>
    </dgm:pt>
    <dgm:pt modelId="{FAF495EF-D68E-4D1C-BEDC-366A218BBB12}" type="pres">
      <dgm:prSet presAssocID="{9EB00547-1FEB-44CF-B8D5-E79EE4B9173F}" presName="vert1" presStyleCnt="0"/>
      <dgm:spPr/>
    </dgm:pt>
    <dgm:pt modelId="{169179E0-FC9B-471F-89BA-476190B92F19}" type="pres">
      <dgm:prSet presAssocID="{5C86FD2C-2319-488A-9726-2ADF52C723B8}" presName="thickLine" presStyleLbl="alignNode1" presStyleIdx="1" presStyleCnt="3"/>
      <dgm:spPr/>
    </dgm:pt>
    <dgm:pt modelId="{F9F97F51-ED11-44DB-8C21-CB9236AB6BBD}" type="pres">
      <dgm:prSet presAssocID="{5C86FD2C-2319-488A-9726-2ADF52C723B8}" presName="horz1" presStyleCnt="0"/>
      <dgm:spPr/>
    </dgm:pt>
    <dgm:pt modelId="{08F58D3D-1DDC-4DB3-99AA-BF0241BC218B}" type="pres">
      <dgm:prSet presAssocID="{5C86FD2C-2319-488A-9726-2ADF52C723B8}" presName="tx1" presStyleLbl="revTx" presStyleIdx="1" presStyleCnt="3"/>
      <dgm:spPr/>
    </dgm:pt>
    <dgm:pt modelId="{60FFF0B3-49C8-4FC2-98D1-852052436533}" type="pres">
      <dgm:prSet presAssocID="{5C86FD2C-2319-488A-9726-2ADF52C723B8}" presName="vert1" presStyleCnt="0"/>
      <dgm:spPr/>
    </dgm:pt>
    <dgm:pt modelId="{ABC758AA-9BFE-48CC-AC5E-E18BD77F883F}" type="pres">
      <dgm:prSet presAssocID="{D258B101-4707-4E6E-9132-49A09E6D0201}" presName="thickLine" presStyleLbl="alignNode1" presStyleIdx="2" presStyleCnt="3"/>
      <dgm:spPr/>
    </dgm:pt>
    <dgm:pt modelId="{7AD61AF0-2DF4-421F-A771-F1FA8E1EE227}" type="pres">
      <dgm:prSet presAssocID="{D258B101-4707-4E6E-9132-49A09E6D0201}" presName="horz1" presStyleCnt="0"/>
      <dgm:spPr/>
    </dgm:pt>
    <dgm:pt modelId="{F0F7B36D-00BD-434C-9AFC-E8F464ADE8F8}" type="pres">
      <dgm:prSet presAssocID="{D258B101-4707-4E6E-9132-49A09E6D0201}" presName="tx1" presStyleLbl="revTx" presStyleIdx="2" presStyleCnt="3"/>
      <dgm:spPr/>
    </dgm:pt>
    <dgm:pt modelId="{5F7843B7-2DD2-400E-99B5-17CD0F3EB89F}" type="pres">
      <dgm:prSet presAssocID="{D258B101-4707-4E6E-9132-49A09E6D0201}" presName="vert1" presStyleCnt="0"/>
      <dgm:spPr/>
    </dgm:pt>
  </dgm:ptLst>
  <dgm:cxnLst>
    <dgm:cxn modelId="{8A5A4E11-F0AA-4CFF-9C33-82364AD48270}" srcId="{7C199E62-0E67-462C-94D4-5ECD3AE2BB08}" destId="{5C86FD2C-2319-488A-9726-2ADF52C723B8}" srcOrd="1" destOrd="0" parTransId="{C6C49877-1243-4914-9F32-AFF80C297E46}" sibTransId="{F6595C36-034C-4747-B897-B7B6D3021FAF}"/>
    <dgm:cxn modelId="{6CBABB73-CD57-4413-BBE2-1CB3C13496E6}" srcId="{7C199E62-0E67-462C-94D4-5ECD3AE2BB08}" destId="{9EB00547-1FEB-44CF-B8D5-E79EE4B9173F}" srcOrd="0" destOrd="0" parTransId="{DFF0E5A9-A459-47A5-A197-C38143064ABF}" sibTransId="{D310D69A-BDD6-4839-AA54-46DAF1A7401A}"/>
    <dgm:cxn modelId="{D1285658-C569-4107-8154-3D7ECDD1A58F}" type="presOf" srcId="{5C86FD2C-2319-488A-9726-2ADF52C723B8}" destId="{08F58D3D-1DDC-4DB3-99AA-BF0241BC218B}" srcOrd="0" destOrd="0" presId="urn:microsoft.com/office/officeart/2008/layout/LinedList"/>
    <dgm:cxn modelId="{7F47A794-3908-4215-B7D0-CF3C1806E230}" srcId="{7C199E62-0E67-462C-94D4-5ECD3AE2BB08}" destId="{D258B101-4707-4E6E-9132-49A09E6D0201}" srcOrd="2" destOrd="0" parTransId="{BED7C671-4F11-4152-87ED-145448D4C587}" sibTransId="{7349EAB5-B68D-44D0-86F6-337CA32CE254}"/>
    <dgm:cxn modelId="{88338ADB-AB56-44AA-B1E8-DA1F564C82AB}" type="presOf" srcId="{D258B101-4707-4E6E-9132-49A09E6D0201}" destId="{F0F7B36D-00BD-434C-9AFC-E8F464ADE8F8}" srcOrd="0" destOrd="0" presId="urn:microsoft.com/office/officeart/2008/layout/LinedList"/>
    <dgm:cxn modelId="{973A28FB-01A0-4A41-BB74-972A88864A62}" type="presOf" srcId="{9EB00547-1FEB-44CF-B8D5-E79EE4B9173F}" destId="{EFFB48C1-FCA3-4EE7-B351-D83CE782CC1E}" srcOrd="0" destOrd="0" presId="urn:microsoft.com/office/officeart/2008/layout/LinedList"/>
    <dgm:cxn modelId="{B491F4FF-C13C-4A8E-96E2-6B99EEC78A8B}" type="presOf" srcId="{7C199E62-0E67-462C-94D4-5ECD3AE2BB08}" destId="{334ED69F-88BA-4341-B3F8-B33A609BB696}" srcOrd="0" destOrd="0" presId="urn:microsoft.com/office/officeart/2008/layout/LinedList"/>
    <dgm:cxn modelId="{58250F4D-FD13-4CE5-A5F9-EBF561E74BED}" type="presParOf" srcId="{334ED69F-88BA-4341-B3F8-B33A609BB696}" destId="{46758F1F-A53E-472F-B5A5-39A43484211D}" srcOrd="0" destOrd="0" presId="urn:microsoft.com/office/officeart/2008/layout/LinedList"/>
    <dgm:cxn modelId="{88C8156D-9449-4192-82B1-665FD00E5C55}" type="presParOf" srcId="{334ED69F-88BA-4341-B3F8-B33A609BB696}" destId="{BCCBBC26-2090-4B6D-A921-3AFAADF00F7E}" srcOrd="1" destOrd="0" presId="urn:microsoft.com/office/officeart/2008/layout/LinedList"/>
    <dgm:cxn modelId="{B277DBA4-4DA4-4093-895F-4F67FBC504E2}" type="presParOf" srcId="{BCCBBC26-2090-4B6D-A921-3AFAADF00F7E}" destId="{EFFB48C1-FCA3-4EE7-B351-D83CE782CC1E}" srcOrd="0" destOrd="0" presId="urn:microsoft.com/office/officeart/2008/layout/LinedList"/>
    <dgm:cxn modelId="{4069FA94-B4D6-48AB-A608-493869946ED6}" type="presParOf" srcId="{BCCBBC26-2090-4B6D-A921-3AFAADF00F7E}" destId="{FAF495EF-D68E-4D1C-BEDC-366A218BBB12}" srcOrd="1" destOrd="0" presId="urn:microsoft.com/office/officeart/2008/layout/LinedList"/>
    <dgm:cxn modelId="{C3292A1E-7AFB-45C1-98D2-2E991AF85BD5}" type="presParOf" srcId="{334ED69F-88BA-4341-B3F8-B33A609BB696}" destId="{169179E0-FC9B-471F-89BA-476190B92F19}" srcOrd="2" destOrd="0" presId="urn:microsoft.com/office/officeart/2008/layout/LinedList"/>
    <dgm:cxn modelId="{B061239C-FE60-4C39-8D99-BD106217E533}" type="presParOf" srcId="{334ED69F-88BA-4341-B3F8-B33A609BB696}" destId="{F9F97F51-ED11-44DB-8C21-CB9236AB6BBD}" srcOrd="3" destOrd="0" presId="urn:microsoft.com/office/officeart/2008/layout/LinedList"/>
    <dgm:cxn modelId="{39E2C47E-1BA4-49F4-BB42-966BBB5753A9}" type="presParOf" srcId="{F9F97F51-ED11-44DB-8C21-CB9236AB6BBD}" destId="{08F58D3D-1DDC-4DB3-99AA-BF0241BC218B}" srcOrd="0" destOrd="0" presId="urn:microsoft.com/office/officeart/2008/layout/LinedList"/>
    <dgm:cxn modelId="{BCCFB07C-F6A8-4354-8E82-26330B49846A}" type="presParOf" srcId="{F9F97F51-ED11-44DB-8C21-CB9236AB6BBD}" destId="{60FFF0B3-49C8-4FC2-98D1-852052436533}" srcOrd="1" destOrd="0" presId="urn:microsoft.com/office/officeart/2008/layout/LinedList"/>
    <dgm:cxn modelId="{D929A5BC-2BE0-4ED8-A859-68905547675F}" type="presParOf" srcId="{334ED69F-88BA-4341-B3F8-B33A609BB696}" destId="{ABC758AA-9BFE-48CC-AC5E-E18BD77F883F}" srcOrd="4" destOrd="0" presId="urn:microsoft.com/office/officeart/2008/layout/LinedList"/>
    <dgm:cxn modelId="{54591DBE-B4DA-4683-A135-7CEBB670F0EE}" type="presParOf" srcId="{334ED69F-88BA-4341-B3F8-B33A609BB696}" destId="{7AD61AF0-2DF4-421F-A771-F1FA8E1EE227}" srcOrd="5" destOrd="0" presId="urn:microsoft.com/office/officeart/2008/layout/LinedList"/>
    <dgm:cxn modelId="{EF995052-FD23-4403-97C2-458E5D849E7E}" type="presParOf" srcId="{7AD61AF0-2DF4-421F-A771-F1FA8E1EE227}" destId="{F0F7B36D-00BD-434C-9AFC-E8F464ADE8F8}" srcOrd="0" destOrd="0" presId="urn:microsoft.com/office/officeart/2008/layout/LinedList"/>
    <dgm:cxn modelId="{83DF19C0-61AF-481E-AE7A-5A56680C8E30}" type="presParOf" srcId="{7AD61AF0-2DF4-421F-A771-F1FA8E1EE227}" destId="{5F7843B7-2DD2-400E-99B5-17CD0F3EB89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658AE8-7845-4BDF-830D-50D63D40ABB0}"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4072143B-3CE4-40A4-A789-2A9CDD800EBA}">
      <dgm:prSet/>
      <dgm:spPr/>
      <dgm:t>
        <a:bodyPr/>
        <a:lstStyle/>
        <a:p>
          <a:pPr>
            <a:lnSpc>
              <a:spcPct val="100000"/>
            </a:lnSpc>
          </a:pPr>
          <a:r>
            <a:rPr lang="en-US">
              <a:latin typeface="Eras ITC"/>
            </a:rPr>
            <a:t>Challenges with older compressors to install VFDs due to compatibility issues.</a:t>
          </a:r>
        </a:p>
      </dgm:t>
    </dgm:pt>
    <dgm:pt modelId="{7BBE50B6-DFF2-463A-8C5F-745AD2617721}" type="parTrans" cxnId="{C8E6A80D-C3FF-41AA-9243-2CC15A1FC2CD}">
      <dgm:prSet/>
      <dgm:spPr/>
      <dgm:t>
        <a:bodyPr/>
        <a:lstStyle/>
        <a:p>
          <a:endParaRPr lang="en-US"/>
        </a:p>
      </dgm:t>
    </dgm:pt>
    <dgm:pt modelId="{26190287-A3E9-4C9B-8DCB-4AAD2A2A3E73}" type="sibTrans" cxnId="{C8E6A80D-C3FF-41AA-9243-2CC15A1FC2CD}">
      <dgm:prSet/>
      <dgm:spPr/>
      <dgm:t>
        <a:bodyPr/>
        <a:lstStyle/>
        <a:p>
          <a:endParaRPr lang="en-US"/>
        </a:p>
      </dgm:t>
    </dgm:pt>
    <dgm:pt modelId="{7E24A37B-4B7A-4552-896D-D99BF96C5B31}">
      <dgm:prSet/>
      <dgm:spPr/>
      <dgm:t>
        <a:bodyPr/>
        <a:lstStyle/>
        <a:p>
          <a:pPr>
            <a:lnSpc>
              <a:spcPct val="100000"/>
            </a:lnSpc>
          </a:pPr>
          <a:r>
            <a:rPr lang="en-US">
              <a:latin typeface="Eras ITC"/>
            </a:rPr>
            <a:t>Newer compressor systems are designed with latest technologies.</a:t>
          </a:r>
        </a:p>
      </dgm:t>
    </dgm:pt>
    <dgm:pt modelId="{42D6B9D3-3659-41BF-AF77-35CEB158C3B4}" type="parTrans" cxnId="{DE944353-7E21-45C4-94C7-A200B8478064}">
      <dgm:prSet/>
      <dgm:spPr/>
      <dgm:t>
        <a:bodyPr/>
        <a:lstStyle/>
        <a:p>
          <a:endParaRPr lang="en-US"/>
        </a:p>
      </dgm:t>
    </dgm:pt>
    <dgm:pt modelId="{1177F019-9DCC-4FB0-95AF-3495BE570CEE}" type="sibTrans" cxnId="{DE944353-7E21-45C4-94C7-A200B8478064}">
      <dgm:prSet/>
      <dgm:spPr/>
      <dgm:t>
        <a:bodyPr/>
        <a:lstStyle/>
        <a:p>
          <a:endParaRPr lang="en-US"/>
        </a:p>
      </dgm:t>
    </dgm:pt>
    <dgm:pt modelId="{DD094D5B-4168-421E-B68A-34C82F504648}">
      <dgm:prSet/>
      <dgm:spPr/>
      <dgm:t>
        <a:bodyPr/>
        <a:lstStyle/>
        <a:p>
          <a:pPr>
            <a:lnSpc>
              <a:spcPct val="100000"/>
            </a:lnSpc>
          </a:pPr>
          <a:r>
            <a:rPr lang="en-US">
              <a:latin typeface="Eras ITC"/>
            </a:rPr>
            <a:t>Varied costs for a new compressor system. Upfront investment balanced by long-term energy cost savings</a:t>
          </a:r>
        </a:p>
      </dgm:t>
    </dgm:pt>
    <dgm:pt modelId="{B7D97B69-55B5-4283-800C-AE5447C9C911}" type="parTrans" cxnId="{13299B60-B476-4A36-8EA7-F39A4CDDD8A2}">
      <dgm:prSet/>
      <dgm:spPr/>
      <dgm:t>
        <a:bodyPr/>
        <a:lstStyle/>
        <a:p>
          <a:endParaRPr lang="en-US"/>
        </a:p>
      </dgm:t>
    </dgm:pt>
    <dgm:pt modelId="{E7C6B339-CBA2-4589-8AAB-8EFDCA63C5D9}" type="sibTrans" cxnId="{13299B60-B476-4A36-8EA7-F39A4CDDD8A2}">
      <dgm:prSet/>
      <dgm:spPr/>
      <dgm:t>
        <a:bodyPr/>
        <a:lstStyle/>
        <a:p>
          <a:endParaRPr lang="en-US"/>
        </a:p>
      </dgm:t>
    </dgm:pt>
    <dgm:pt modelId="{CF8F7593-1287-40AB-A5DA-8C750B7E6DED}">
      <dgm:prSet/>
      <dgm:spPr/>
      <dgm:t>
        <a:bodyPr/>
        <a:lstStyle/>
        <a:p>
          <a:pPr>
            <a:lnSpc>
              <a:spcPct val="100000"/>
            </a:lnSpc>
          </a:pPr>
          <a:r>
            <a:rPr lang="en-US">
              <a:latin typeface="Eras ITC"/>
            </a:rPr>
            <a:t>Hard to find pricing to do a cost analysis</a:t>
          </a:r>
        </a:p>
      </dgm:t>
    </dgm:pt>
    <dgm:pt modelId="{7059774E-07D0-4614-BFF3-6D8F09B2D668}" type="parTrans" cxnId="{0DDCCA98-6AB7-47AC-A0B9-6F4D7508776E}">
      <dgm:prSet/>
      <dgm:spPr/>
      <dgm:t>
        <a:bodyPr/>
        <a:lstStyle/>
        <a:p>
          <a:endParaRPr lang="en-US"/>
        </a:p>
      </dgm:t>
    </dgm:pt>
    <dgm:pt modelId="{B06DDD29-389F-4C03-BFCE-D62C96D5BE09}" type="sibTrans" cxnId="{0DDCCA98-6AB7-47AC-A0B9-6F4D7508776E}">
      <dgm:prSet/>
      <dgm:spPr/>
      <dgm:t>
        <a:bodyPr/>
        <a:lstStyle/>
        <a:p>
          <a:endParaRPr lang="en-US"/>
        </a:p>
      </dgm:t>
    </dgm:pt>
    <dgm:pt modelId="{19AC0C66-3221-4BA6-AC57-6DA7A70C9457}" type="pres">
      <dgm:prSet presAssocID="{E5658AE8-7845-4BDF-830D-50D63D40ABB0}" presName="root" presStyleCnt="0">
        <dgm:presLayoutVars>
          <dgm:dir/>
          <dgm:resizeHandles val="exact"/>
        </dgm:presLayoutVars>
      </dgm:prSet>
      <dgm:spPr/>
    </dgm:pt>
    <dgm:pt modelId="{338940AD-ABAC-4681-9D63-8C5FF20EBA62}" type="pres">
      <dgm:prSet presAssocID="{4072143B-3CE4-40A4-A789-2A9CDD800EBA}" presName="compNode" presStyleCnt="0"/>
      <dgm:spPr/>
    </dgm:pt>
    <dgm:pt modelId="{C48CB585-FFCC-425C-BD87-C5358E1075A0}" type="pres">
      <dgm:prSet presAssocID="{4072143B-3CE4-40A4-A789-2A9CDD800E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BDE3B3D9-3B32-4E6A-ADF3-76A32C6AEDF8}" type="pres">
      <dgm:prSet presAssocID="{4072143B-3CE4-40A4-A789-2A9CDD800EBA}" presName="spaceRect" presStyleCnt="0"/>
      <dgm:spPr/>
    </dgm:pt>
    <dgm:pt modelId="{48ED487D-3533-470A-A5D8-66275BAEEBAE}" type="pres">
      <dgm:prSet presAssocID="{4072143B-3CE4-40A4-A789-2A9CDD800EBA}" presName="textRect" presStyleLbl="revTx" presStyleIdx="0" presStyleCnt="4">
        <dgm:presLayoutVars>
          <dgm:chMax val="1"/>
          <dgm:chPref val="1"/>
        </dgm:presLayoutVars>
      </dgm:prSet>
      <dgm:spPr/>
    </dgm:pt>
    <dgm:pt modelId="{3AD2CE06-2844-4AB0-A403-72F9D8752438}" type="pres">
      <dgm:prSet presAssocID="{26190287-A3E9-4C9B-8DCB-4AAD2A2A3E73}" presName="sibTrans" presStyleCnt="0"/>
      <dgm:spPr/>
    </dgm:pt>
    <dgm:pt modelId="{08C8F99D-ED93-42FC-859A-79A021295DE6}" type="pres">
      <dgm:prSet presAssocID="{7E24A37B-4B7A-4552-896D-D99BF96C5B31}" presName="compNode" presStyleCnt="0"/>
      <dgm:spPr/>
    </dgm:pt>
    <dgm:pt modelId="{16CC32C2-38C6-4CF6-BE5F-C887CCECF2E6}" type="pres">
      <dgm:prSet presAssocID="{7E24A37B-4B7A-4552-896D-D99BF96C5B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3156F6DF-525B-4368-8996-93E4A363659B}" type="pres">
      <dgm:prSet presAssocID="{7E24A37B-4B7A-4552-896D-D99BF96C5B31}" presName="spaceRect" presStyleCnt="0"/>
      <dgm:spPr/>
    </dgm:pt>
    <dgm:pt modelId="{D2E22047-9CAB-4CE6-AE4E-8E0FAA6F4F2E}" type="pres">
      <dgm:prSet presAssocID="{7E24A37B-4B7A-4552-896D-D99BF96C5B31}" presName="textRect" presStyleLbl="revTx" presStyleIdx="1" presStyleCnt="4">
        <dgm:presLayoutVars>
          <dgm:chMax val="1"/>
          <dgm:chPref val="1"/>
        </dgm:presLayoutVars>
      </dgm:prSet>
      <dgm:spPr/>
    </dgm:pt>
    <dgm:pt modelId="{269DFB93-7013-4A3D-A083-0BA98831F736}" type="pres">
      <dgm:prSet presAssocID="{1177F019-9DCC-4FB0-95AF-3495BE570CEE}" presName="sibTrans" presStyleCnt="0"/>
      <dgm:spPr/>
    </dgm:pt>
    <dgm:pt modelId="{A91C1171-2FA9-4328-8D34-B53F58688964}" type="pres">
      <dgm:prSet presAssocID="{DD094D5B-4168-421E-B68A-34C82F504648}" presName="compNode" presStyleCnt="0"/>
      <dgm:spPr/>
    </dgm:pt>
    <dgm:pt modelId="{27D110E4-380A-49D0-90B3-094E50D41EAC}" type="pres">
      <dgm:prSet presAssocID="{DD094D5B-4168-421E-B68A-34C82F5046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72C682F5-FB59-4AE0-AF0F-95E4770C9295}" type="pres">
      <dgm:prSet presAssocID="{DD094D5B-4168-421E-B68A-34C82F504648}" presName="spaceRect" presStyleCnt="0"/>
      <dgm:spPr/>
    </dgm:pt>
    <dgm:pt modelId="{CFA549B4-A7E3-4D52-9335-9702FA328A37}" type="pres">
      <dgm:prSet presAssocID="{DD094D5B-4168-421E-B68A-34C82F504648}" presName="textRect" presStyleLbl="revTx" presStyleIdx="2" presStyleCnt="4">
        <dgm:presLayoutVars>
          <dgm:chMax val="1"/>
          <dgm:chPref val="1"/>
        </dgm:presLayoutVars>
      </dgm:prSet>
      <dgm:spPr/>
    </dgm:pt>
    <dgm:pt modelId="{D92B8BCC-E7D0-4285-BF9F-6A0FBC2F9F3B}" type="pres">
      <dgm:prSet presAssocID="{E7C6B339-CBA2-4589-8AAB-8EFDCA63C5D9}" presName="sibTrans" presStyleCnt="0"/>
      <dgm:spPr/>
    </dgm:pt>
    <dgm:pt modelId="{70EBAD11-E4EE-44D6-9B4C-AC812191D9DB}" type="pres">
      <dgm:prSet presAssocID="{CF8F7593-1287-40AB-A5DA-8C750B7E6DED}" presName="compNode" presStyleCnt="0"/>
      <dgm:spPr/>
    </dgm:pt>
    <dgm:pt modelId="{73B82E90-1267-480F-A5AF-4454712420DE}" type="pres">
      <dgm:prSet presAssocID="{CF8F7593-1287-40AB-A5DA-8C750B7E6D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0A695864-162E-43E2-8763-8E3826292E12}" type="pres">
      <dgm:prSet presAssocID="{CF8F7593-1287-40AB-A5DA-8C750B7E6DED}" presName="spaceRect" presStyleCnt="0"/>
      <dgm:spPr/>
    </dgm:pt>
    <dgm:pt modelId="{65E99BB1-DEA4-4EF2-A755-6E67C40E5E29}" type="pres">
      <dgm:prSet presAssocID="{CF8F7593-1287-40AB-A5DA-8C750B7E6DED}" presName="textRect" presStyleLbl="revTx" presStyleIdx="3" presStyleCnt="4">
        <dgm:presLayoutVars>
          <dgm:chMax val="1"/>
          <dgm:chPref val="1"/>
        </dgm:presLayoutVars>
      </dgm:prSet>
      <dgm:spPr/>
    </dgm:pt>
  </dgm:ptLst>
  <dgm:cxnLst>
    <dgm:cxn modelId="{C8E6A80D-C3FF-41AA-9243-2CC15A1FC2CD}" srcId="{E5658AE8-7845-4BDF-830D-50D63D40ABB0}" destId="{4072143B-3CE4-40A4-A789-2A9CDD800EBA}" srcOrd="0" destOrd="0" parTransId="{7BBE50B6-DFF2-463A-8C5F-745AD2617721}" sibTransId="{26190287-A3E9-4C9B-8DCB-4AAD2A2A3E73}"/>
    <dgm:cxn modelId="{FCCDC521-20B7-4483-AAC6-43591D76E1C4}" type="presOf" srcId="{E5658AE8-7845-4BDF-830D-50D63D40ABB0}" destId="{19AC0C66-3221-4BA6-AC57-6DA7A70C9457}" srcOrd="0" destOrd="0" presId="urn:microsoft.com/office/officeart/2018/2/layout/IconLabelList"/>
    <dgm:cxn modelId="{13299B60-B476-4A36-8EA7-F39A4CDDD8A2}" srcId="{E5658AE8-7845-4BDF-830D-50D63D40ABB0}" destId="{DD094D5B-4168-421E-B68A-34C82F504648}" srcOrd="2" destOrd="0" parTransId="{B7D97B69-55B5-4283-800C-AE5447C9C911}" sibTransId="{E7C6B339-CBA2-4589-8AAB-8EFDCA63C5D9}"/>
    <dgm:cxn modelId="{6704F049-E717-4F34-8946-661ECE10FB0E}" type="presOf" srcId="{DD094D5B-4168-421E-B68A-34C82F504648}" destId="{CFA549B4-A7E3-4D52-9335-9702FA328A37}" srcOrd="0" destOrd="0" presId="urn:microsoft.com/office/officeart/2018/2/layout/IconLabelList"/>
    <dgm:cxn modelId="{DE944353-7E21-45C4-94C7-A200B8478064}" srcId="{E5658AE8-7845-4BDF-830D-50D63D40ABB0}" destId="{7E24A37B-4B7A-4552-896D-D99BF96C5B31}" srcOrd="1" destOrd="0" parTransId="{42D6B9D3-3659-41BF-AF77-35CEB158C3B4}" sibTransId="{1177F019-9DCC-4FB0-95AF-3495BE570CEE}"/>
    <dgm:cxn modelId="{E3F58A8A-15C2-401E-9042-1FD8420E6038}" type="presOf" srcId="{7E24A37B-4B7A-4552-896D-D99BF96C5B31}" destId="{D2E22047-9CAB-4CE6-AE4E-8E0FAA6F4F2E}" srcOrd="0" destOrd="0" presId="urn:microsoft.com/office/officeart/2018/2/layout/IconLabelList"/>
    <dgm:cxn modelId="{0DDCCA98-6AB7-47AC-A0B9-6F4D7508776E}" srcId="{E5658AE8-7845-4BDF-830D-50D63D40ABB0}" destId="{CF8F7593-1287-40AB-A5DA-8C750B7E6DED}" srcOrd="3" destOrd="0" parTransId="{7059774E-07D0-4614-BFF3-6D8F09B2D668}" sibTransId="{B06DDD29-389F-4C03-BFCE-D62C96D5BE09}"/>
    <dgm:cxn modelId="{60B157B2-D61E-4198-8948-3F29DC9A2288}" type="presOf" srcId="{CF8F7593-1287-40AB-A5DA-8C750B7E6DED}" destId="{65E99BB1-DEA4-4EF2-A755-6E67C40E5E29}" srcOrd="0" destOrd="0" presId="urn:microsoft.com/office/officeart/2018/2/layout/IconLabelList"/>
    <dgm:cxn modelId="{D0BA39FF-8ABE-430F-82CA-91B7A051A12F}" type="presOf" srcId="{4072143B-3CE4-40A4-A789-2A9CDD800EBA}" destId="{48ED487D-3533-470A-A5D8-66275BAEEBAE}" srcOrd="0" destOrd="0" presId="urn:microsoft.com/office/officeart/2018/2/layout/IconLabelList"/>
    <dgm:cxn modelId="{04A782BE-28D8-479C-8111-004F550F8D03}" type="presParOf" srcId="{19AC0C66-3221-4BA6-AC57-6DA7A70C9457}" destId="{338940AD-ABAC-4681-9D63-8C5FF20EBA62}" srcOrd="0" destOrd="0" presId="urn:microsoft.com/office/officeart/2018/2/layout/IconLabelList"/>
    <dgm:cxn modelId="{F9D135F1-1543-4E8F-80FF-1CADCEFEE08D}" type="presParOf" srcId="{338940AD-ABAC-4681-9D63-8C5FF20EBA62}" destId="{C48CB585-FFCC-425C-BD87-C5358E1075A0}" srcOrd="0" destOrd="0" presId="urn:microsoft.com/office/officeart/2018/2/layout/IconLabelList"/>
    <dgm:cxn modelId="{EAD3DD95-662F-44CE-9363-A5927BDD3F16}" type="presParOf" srcId="{338940AD-ABAC-4681-9D63-8C5FF20EBA62}" destId="{BDE3B3D9-3B32-4E6A-ADF3-76A32C6AEDF8}" srcOrd="1" destOrd="0" presId="urn:microsoft.com/office/officeart/2018/2/layout/IconLabelList"/>
    <dgm:cxn modelId="{AE5BBBE5-42A7-47C5-AD96-89DFDCC149B3}" type="presParOf" srcId="{338940AD-ABAC-4681-9D63-8C5FF20EBA62}" destId="{48ED487D-3533-470A-A5D8-66275BAEEBAE}" srcOrd="2" destOrd="0" presId="urn:microsoft.com/office/officeart/2018/2/layout/IconLabelList"/>
    <dgm:cxn modelId="{69936ED6-1032-4F76-9352-E2023FDEDF82}" type="presParOf" srcId="{19AC0C66-3221-4BA6-AC57-6DA7A70C9457}" destId="{3AD2CE06-2844-4AB0-A403-72F9D8752438}" srcOrd="1" destOrd="0" presId="urn:microsoft.com/office/officeart/2018/2/layout/IconLabelList"/>
    <dgm:cxn modelId="{E9AC5DEB-9C6B-4CB0-A3AA-310141926EA1}" type="presParOf" srcId="{19AC0C66-3221-4BA6-AC57-6DA7A70C9457}" destId="{08C8F99D-ED93-42FC-859A-79A021295DE6}" srcOrd="2" destOrd="0" presId="urn:microsoft.com/office/officeart/2018/2/layout/IconLabelList"/>
    <dgm:cxn modelId="{32F549AC-25EA-469A-8DE8-19AB433DD29C}" type="presParOf" srcId="{08C8F99D-ED93-42FC-859A-79A021295DE6}" destId="{16CC32C2-38C6-4CF6-BE5F-C887CCECF2E6}" srcOrd="0" destOrd="0" presId="urn:microsoft.com/office/officeart/2018/2/layout/IconLabelList"/>
    <dgm:cxn modelId="{693A1ED0-E54F-4DE9-A06A-5AA9F317D5E6}" type="presParOf" srcId="{08C8F99D-ED93-42FC-859A-79A021295DE6}" destId="{3156F6DF-525B-4368-8996-93E4A363659B}" srcOrd="1" destOrd="0" presId="urn:microsoft.com/office/officeart/2018/2/layout/IconLabelList"/>
    <dgm:cxn modelId="{1646D616-F407-4B2A-A0D9-5899C8BECBB6}" type="presParOf" srcId="{08C8F99D-ED93-42FC-859A-79A021295DE6}" destId="{D2E22047-9CAB-4CE6-AE4E-8E0FAA6F4F2E}" srcOrd="2" destOrd="0" presId="urn:microsoft.com/office/officeart/2018/2/layout/IconLabelList"/>
    <dgm:cxn modelId="{F5B8B7CF-36C1-418E-93D5-2677397ABFAA}" type="presParOf" srcId="{19AC0C66-3221-4BA6-AC57-6DA7A70C9457}" destId="{269DFB93-7013-4A3D-A083-0BA98831F736}" srcOrd="3" destOrd="0" presId="urn:microsoft.com/office/officeart/2018/2/layout/IconLabelList"/>
    <dgm:cxn modelId="{9A32EF33-678A-4499-8F20-8D4DECE50B45}" type="presParOf" srcId="{19AC0C66-3221-4BA6-AC57-6DA7A70C9457}" destId="{A91C1171-2FA9-4328-8D34-B53F58688964}" srcOrd="4" destOrd="0" presId="urn:microsoft.com/office/officeart/2018/2/layout/IconLabelList"/>
    <dgm:cxn modelId="{ABCC5A54-3ED5-473A-B66D-54DE29207651}" type="presParOf" srcId="{A91C1171-2FA9-4328-8D34-B53F58688964}" destId="{27D110E4-380A-49D0-90B3-094E50D41EAC}" srcOrd="0" destOrd="0" presId="urn:microsoft.com/office/officeart/2018/2/layout/IconLabelList"/>
    <dgm:cxn modelId="{5CE153ED-49A6-40E8-96EF-19CBDAF19ADB}" type="presParOf" srcId="{A91C1171-2FA9-4328-8D34-B53F58688964}" destId="{72C682F5-FB59-4AE0-AF0F-95E4770C9295}" srcOrd="1" destOrd="0" presId="urn:microsoft.com/office/officeart/2018/2/layout/IconLabelList"/>
    <dgm:cxn modelId="{3FDDBF82-E229-42BC-A3CE-FE3ADB99C661}" type="presParOf" srcId="{A91C1171-2FA9-4328-8D34-B53F58688964}" destId="{CFA549B4-A7E3-4D52-9335-9702FA328A37}" srcOrd="2" destOrd="0" presId="urn:microsoft.com/office/officeart/2018/2/layout/IconLabelList"/>
    <dgm:cxn modelId="{15EAEC56-647D-4E5E-88A8-8E3FCEC19C98}" type="presParOf" srcId="{19AC0C66-3221-4BA6-AC57-6DA7A70C9457}" destId="{D92B8BCC-E7D0-4285-BF9F-6A0FBC2F9F3B}" srcOrd="5" destOrd="0" presId="urn:microsoft.com/office/officeart/2018/2/layout/IconLabelList"/>
    <dgm:cxn modelId="{081A7DE0-6733-4FB8-81CB-7A4801037FF2}" type="presParOf" srcId="{19AC0C66-3221-4BA6-AC57-6DA7A70C9457}" destId="{70EBAD11-E4EE-44D6-9B4C-AC812191D9DB}" srcOrd="6" destOrd="0" presId="urn:microsoft.com/office/officeart/2018/2/layout/IconLabelList"/>
    <dgm:cxn modelId="{75332916-8F03-4541-B8E5-D7750C36D1FA}" type="presParOf" srcId="{70EBAD11-E4EE-44D6-9B4C-AC812191D9DB}" destId="{73B82E90-1267-480F-A5AF-4454712420DE}" srcOrd="0" destOrd="0" presId="urn:microsoft.com/office/officeart/2018/2/layout/IconLabelList"/>
    <dgm:cxn modelId="{597EA4B9-0E97-4527-940E-DD968EEC1961}" type="presParOf" srcId="{70EBAD11-E4EE-44D6-9B4C-AC812191D9DB}" destId="{0A695864-162E-43E2-8763-8E3826292E12}" srcOrd="1" destOrd="0" presId="urn:microsoft.com/office/officeart/2018/2/layout/IconLabelList"/>
    <dgm:cxn modelId="{8EE5A18D-2445-4CE2-ABAD-9B967DF781FF}" type="presParOf" srcId="{70EBAD11-E4EE-44D6-9B4C-AC812191D9DB}" destId="{65E99BB1-DEA4-4EF2-A755-6E67C40E5E29}"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58F1F-A53E-472F-B5A5-39A43484211D}">
      <dsp:nvSpPr>
        <dsp:cNvPr id="0" name=""/>
        <dsp:cNvSpPr/>
      </dsp:nvSpPr>
      <dsp:spPr>
        <a:xfrm>
          <a:off x="0" y="1738"/>
          <a:ext cx="990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FB48C1-FCA3-4EE7-B351-D83CE782CC1E}">
      <dsp:nvSpPr>
        <dsp:cNvPr id="0" name=""/>
        <dsp:cNvSpPr/>
      </dsp:nvSpPr>
      <dsp:spPr>
        <a:xfrm>
          <a:off x="0" y="1738"/>
          <a:ext cx="9906000" cy="1185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latin typeface="Eras ITC"/>
            </a:rPr>
            <a:t>Going solar could alleviate the NWE bill</a:t>
          </a:r>
        </a:p>
      </dsp:txBody>
      <dsp:txXfrm>
        <a:off x="0" y="1738"/>
        <a:ext cx="9906000" cy="1185885"/>
      </dsp:txXfrm>
    </dsp:sp>
    <dsp:sp modelId="{169179E0-FC9B-471F-89BA-476190B92F19}">
      <dsp:nvSpPr>
        <dsp:cNvPr id="0" name=""/>
        <dsp:cNvSpPr/>
      </dsp:nvSpPr>
      <dsp:spPr>
        <a:xfrm>
          <a:off x="0" y="1187623"/>
          <a:ext cx="9906000" cy="0"/>
        </a:xfrm>
        <a:prstGeom prst="line">
          <a:avLst/>
        </a:prstGeom>
        <a:solidFill>
          <a:schemeClr val="accent2">
            <a:hueOff val="-765021"/>
            <a:satOff val="823"/>
            <a:lumOff val="2941"/>
            <a:alphaOff val="0"/>
          </a:schemeClr>
        </a:solidFill>
        <a:ln w="12700" cap="flat" cmpd="sng" algn="ctr">
          <a:solidFill>
            <a:schemeClr val="accent2">
              <a:hueOff val="-765021"/>
              <a:satOff val="823"/>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58D3D-1DDC-4DB3-99AA-BF0241BC218B}">
      <dsp:nvSpPr>
        <dsp:cNvPr id="0" name=""/>
        <dsp:cNvSpPr/>
      </dsp:nvSpPr>
      <dsp:spPr>
        <a:xfrm>
          <a:off x="0" y="1187623"/>
          <a:ext cx="9906000" cy="1185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latin typeface="Eras ITC"/>
            </a:rPr>
            <a:t>Energy bought back is only NWE credits, not cash</a:t>
          </a:r>
        </a:p>
      </dsp:txBody>
      <dsp:txXfrm>
        <a:off x="0" y="1187623"/>
        <a:ext cx="9906000" cy="1185885"/>
      </dsp:txXfrm>
    </dsp:sp>
    <dsp:sp modelId="{ABC758AA-9BFE-48CC-AC5E-E18BD77F883F}">
      <dsp:nvSpPr>
        <dsp:cNvPr id="0" name=""/>
        <dsp:cNvSpPr/>
      </dsp:nvSpPr>
      <dsp:spPr>
        <a:xfrm>
          <a:off x="0" y="2373509"/>
          <a:ext cx="9906000" cy="0"/>
        </a:xfrm>
        <a:prstGeom prst="line">
          <a:avLst/>
        </a:prstGeom>
        <a:solidFill>
          <a:schemeClr val="accent2">
            <a:hueOff val="-1530042"/>
            <a:satOff val="1647"/>
            <a:lumOff val="5881"/>
            <a:alphaOff val="0"/>
          </a:schemeClr>
        </a:solidFill>
        <a:ln w="12700" cap="flat" cmpd="sng" algn="ctr">
          <a:solidFill>
            <a:schemeClr val="accent2">
              <a:hueOff val="-1530042"/>
              <a:satOff val="1647"/>
              <a:lumOff val="58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F7B36D-00BD-434C-9AFC-E8F464ADE8F8}">
      <dsp:nvSpPr>
        <dsp:cNvPr id="0" name=""/>
        <dsp:cNvSpPr/>
      </dsp:nvSpPr>
      <dsp:spPr>
        <a:xfrm>
          <a:off x="0" y="2373509"/>
          <a:ext cx="9906000" cy="1185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latin typeface="Eras ITC"/>
            </a:rPr>
            <a:t>NWE doesn’t want to help a for-profit business, alternative of CPASE</a:t>
          </a:r>
        </a:p>
      </dsp:txBody>
      <dsp:txXfrm>
        <a:off x="0" y="2373509"/>
        <a:ext cx="9906000" cy="1185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CB585-FFCC-425C-BD87-C5358E1075A0}">
      <dsp:nvSpPr>
        <dsp:cNvPr id="0" name=""/>
        <dsp:cNvSpPr/>
      </dsp:nvSpPr>
      <dsp:spPr>
        <a:xfrm>
          <a:off x="414745" y="905185"/>
          <a:ext cx="677900" cy="6779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ED487D-3533-470A-A5D8-66275BAEEBAE}">
      <dsp:nvSpPr>
        <dsp:cNvPr id="0" name=""/>
        <dsp:cNvSpPr/>
      </dsp:nvSpPr>
      <dsp:spPr>
        <a:xfrm>
          <a:off x="473" y="1829088"/>
          <a:ext cx="1506445" cy="71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Eras ITC"/>
            </a:rPr>
            <a:t>Challenges with older compressors to install VFDs due to compatibility issues.</a:t>
          </a:r>
        </a:p>
      </dsp:txBody>
      <dsp:txXfrm>
        <a:off x="473" y="1829088"/>
        <a:ext cx="1506445" cy="715561"/>
      </dsp:txXfrm>
    </dsp:sp>
    <dsp:sp modelId="{16CC32C2-38C6-4CF6-BE5F-C887CCECF2E6}">
      <dsp:nvSpPr>
        <dsp:cNvPr id="0" name=""/>
        <dsp:cNvSpPr/>
      </dsp:nvSpPr>
      <dsp:spPr>
        <a:xfrm>
          <a:off x="2184819" y="905185"/>
          <a:ext cx="677900" cy="6779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E22047-9CAB-4CE6-AE4E-8E0FAA6F4F2E}">
      <dsp:nvSpPr>
        <dsp:cNvPr id="0" name=""/>
        <dsp:cNvSpPr/>
      </dsp:nvSpPr>
      <dsp:spPr>
        <a:xfrm>
          <a:off x="1770546" y="1829088"/>
          <a:ext cx="1506445" cy="71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Eras ITC"/>
            </a:rPr>
            <a:t>Newer compressor systems are designed with latest technologies.</a:t>
          </a:r>
        </a:p>
      </dsp:txBody>
      <dsp:txXfrm>
        <a:off x="1770546" y="1829088"/>
        <a:ext cx="1506445" cy="715561"/>
      </dsp:txXfrm>
    </dsp:sp>
    <dsp:sp modelId="{27D110E4-380A-49D0-90B3-094E50D41EAC}">
      <dsp:nvSpPr>
        <dsp:cNvPr id="0" name=""/>
        <dsp:cNvSpPr/>
      </dsp:nvSpPr>
      <dsp:spPr>
        <a:xfrm>
          <a:off x="3954892" y="905185"/>
          <a:ext cx="677900" cy="6779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549B4-A7E3-4D52-9335-9702FA328A37}">
      <dsp:nvSpPr>
        <dsp:cNvPr id="0" name=""/>
        <dsp:cNvSpPr/>
      </dsp:nvSpPr>
      <dsp:spPr>
        <a:xfrm>
          <a:off x="3540619" y="1829088"/>
          <a:ext cx="1506445" cy="71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Eras ITC"/>
            </a:rPr>
            <a:t>Varied costs for a new compressor system. Upfront investment balanced by long-term energy cost savings</a:t>
          </a:r>
        </a:p>
      </dsp:txBody>
      <dsp:txXfrm>
        <a:off x="3540619" y="1829088"/>
        <a:ext cx="1506445" cy="715561"/>
      </dsp:txXfrm>
    </dsp:sp>
    <dsp:sp modelId="{73B82E90-1267-480F-A5AF-4454712420DE}">
      <dsp:nvSpPr>
        <dsp:cNvPr id="0" name=""/>
        <dsp:cNvSpPr/>
      </dsp:nvSpPr>
      <dsp:spPr>
        <a:xfrm>
          <a:off x="5724965" y="905185"/>
          <a:ext cx="677900" cy="6779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E99BB1-DEA4-4EF2-A755-6E67C40E5E29}">
      <dsp:nvSpPr>
        <dsp:cNvPr id="0" name=""/>
        <dsp:cNvSpPr/>
      </dsp:nvSpPr>
      <dsp:spPr>
        <a:xfrm>
          <a:off x="5310693" y="1829088"/>
          <a:ext cx="1506445" cy="71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Eras ITC"/>
            </a:rPr>
            <a:t>Hard to find pricing to do a cost analysis</a:t>
          </a:r>
        </a:p>
      </dsp:txBody>
      <dsp:txXfrm>
        <a:off x="5310693" y="1829088"/>
        <a:ext cx="1506445" cy="71556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1A404-475B-4DF6-B87C-F3379B2EB616}" type="datetimeFigureOut">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C78D1-04E7-4DD2-928E-9454BF47EC9C}" type="slidenum">
              <a:t>‹#›</a:t>
            </a:fld>
            <a:endParaRPr lang="en-US"/>
          </a:p>
        </p:txBody>
      </p:sp>
    </p:spTree>
    <p:extLst>
      <p:ext uri="{BB962C8B-B14F-4D97-AF65-F5344CB8AC3E}">
        <p14:creationId xmlns:p14="http://schemas.microsoft.com/office/powerpoint/2010/main" val="3523342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(Clay) disclaimer!</a:t>
            </a:r>
          </a:p>
        </p:txBody>
      </p:sp>
      <p:sp>
        <p:nvSpPr>
          <p:cNvPr id="4" name="Slide Number Placeholder 3"/>
          <p:cNvSpPr>
            <a:spLocks noGrp="1"/>
          </p:cNvSpPr>
          <p:nvPr>
            <p:ph type="sldNum" sz="quarter" idx="5"/>
          </p:nvPr>
        </p:nvSpPr>
        <p:spPr/>
        <p:txBody>
          <a:bodyPr/>
          <a:lstStyle/>
          <a:p>
            <a:fld id="{D72C78D1-04E7-4DD2-928E-9454BF47EC9C}" type="slidenum">
              <a:t>1</a:t>
            </a:fld>
            <a:endParaRPr lang="en-US"/>
          </a:p>
        </p:txBody>
      </p:sp>
    </p:spTree>
    <p:extLst>
      <p:ext uri="{BB962C8B-B14F-4D97-AF65-F5344CB8AC3E}">
        <p14:creationId xmlns:p14="http://schemas.microsoft.com/office/powerpoint/2010/main" val="2845314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(clay)</a:t>
            </a:r>
            <a:endParaRPr lang="en-US"/>
          </a:p>
          <a:p>
            <a:r>
              <a:rPr lang="en-US"/>
              <a:t>Project purpose is to test methods on reducing energy costs and consumption.</a:t>
            </a:r>
            <a:endParaRPr lang="en-US">
              <a:cs typeface="Calibri"/>
            </a:endParaRPr>
          </a:p>
          <a:p>
            <a:r>
              <a:rPr lang="en-US"/>
              <a:t>Finding alternatives and testing the math for cost versus return on investment to enlighten the business on a potential financially sound method to cut down on the power bill is the objective. The owner has expressed how he doesn’t want to affect the cost to the public and without charging more for tickets the owner needs to find alternatives to reducing costs.</a:t>
            </a:r>
            <a:endParaRPr lang="en-US">
              <a:cs typeface="Calibri"/>
            </a:endParaRPr>
          </a:p>
          <a:p>
            <a:r>
              <a:rPr lang="en-US">
                <a:cs typeface="Calibri"/>
              </a:rPr>
              <a:t>The owner would like to secure a grant with NWE, however, because Steed Arena is a for-profit business and NWE only provides grants for non-profit organizations this is not feasible.</a:t>
            </a:r>
          </a:p>
          <a:p>
            <a:endParaRPr lang="en-US">
              <a:cs typeface="Calibri"/>
            </a:endParaRPr>
          </a:p>
        </p:txBody>
      </p:sp>
      <p:sp>
        <p:nvSpPr>
          <p:cNvPr id="4" name="Slide Number Placeholder 3"/>
          <p:cNvSpPr>
            <a:spLocks noGrp="1"/>
          </p:cNvSpPr>
          <p:nvPr>
            <p:ph type="sldNum" sz="quarter" idx="5"/>
          </p:nvPr>
        </p:nvSpPr>
        <p:spPr/>
        <p:txBody>
          <a:bodyPr/>
          <a:lstStyle/>
          <a:p>
            <a:fld id="{D72C78D1-04E7-4DD2-928E-9454BF47EC9C}" type="slidenum">
              <a:rPr lang="en-US"/>
              <a:t>11</a:t>
            </a:fld>
            <a:endParaRPr lang="en-US"/>
          </a:p>
        </p:txBody>
      </p:sp>
    </p:spTree>
    <p:extLst>
      <p:ext uri="{BB962C8B-B14F-4D97-AF65-F5344CB8AC3E}">
        <p14:creationId xmlns:p14="http://schemas.microsoft.com/office/powerpoint/2010/main" val="494301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a:t>
            </a:r>
            <a:r>
              <a:rPr lang="en-US" err="1">
                <a:cs typeface="+mn-lt"/>
              </a:rPr>
              <a:t>kayla</a:t>
            </a:r>
            <a:r>
              <a:rPr lang="en-US">
                <a:cs typeface="+mn-lt"/>
              </a:rPr>
              <a:t>)</a:t>
            </a:r>
          </a:p>
          <a:p>
            <a:r>
              <a:rPr lang="en-US">
                <a:cs typeface="+mn-lt"/>
              </a:rPr>
              <a:t>As clay </a:t>
            </a:r>
            <a:r>
              <a:rPr lang="en-US" err="1">
                <a:cs typeface="+mn-lt"/>
              </a:rPr>
              <a:t>meantionedd</a:t>
            </a:r>
            <a:r>
              <a:rPr lang="en-US">
                <a:cs typeface="+mn-lt"/>
              </a:rPr>
              <a:t>,</a:t>
            </a:r>
            <a:r>
              <a:rPr lang="en-US"/>
              <a:t> the ticketing system, managed through </a:t>
            </a:r>
            <a:r>
              <a:rPr lang="en-US" err="1"/>
              <a:t>Vivenu</a:t>
            </a:r>
            <a:r>
              <a:rPr lang="en-US"/>
              <a:t>, functions well enough for Steed arena.</a:t>
            </a:r>
            <a:br>
              <a:rPr lang="en-US">
                <a:cs typeface="+mn-lt"/>
              </a:rPr>
            </a:br>
            <a:r>
              <a:rPr lang="en-US"/>
              <a:t>In Steed Arena's current landscape, they're grappling with aging compressors, over 30 years old, consuming a significant amount of power. </a:t>
            </a:r>
            <a:endParaRPr lang="en-US">
              <a:cs typeface="Calibri"/>
            </a:endParaRPr>
          </a:p>
          <a:p>
            <a:r>
              <a:rPr lang="en-US"/>
              <a:t>Monthly bills fluctuate between $8,000 and $13,000 a month, and maintenance feels like a perpetual challenge—fix one thing, and another issue arises. </a:t>
            </a:r>
            <a:endParaRPr lang="en-US">
              <a:cs typeface="Calibri"/>
            </a:endParaRPr>
          </a:p>
          <a:p>
            <a:r>
              <a:rPr lang="en-US"/>
              <a:t>The building's internal atmosphere battles difficulties, especially in the summer, where the potential for rain-induced condensation demands extra time for correction.</a:t>
            </a:r>
            <a:endParaRPr lang="en-US">
              <a:cs typeface="Calibri" panose="020F0502020204030204"/>
            </a:endParaRPr>
          </a:p>
          <a:p>
            <a:endParaRPr lang="en-US"/>
          </a:p>
          <a:p>
            <a:r>
              <a:rPr lang="en-US"/>
              <a:t>While the idea of embracing solar power for sustainability is on the horizon, the </a:t>
            </a:r>
            <a:r>
              <a:rPr lang="en-US" err="1"/>
              <a:t>feasability</a:t>
            </a:r>
            <a:r>
              <a:rPr lang="en-US"/>
              <a:t> is still to be discovered and will be discussed later on. </a:t>
            </a:r>
            <a:endParaRPr lang="en-US">
              <a:cs typeface="Calibri" panose="020F0502020204030204"/>
            </a:endParaRPr>
          </a:p>
          <a:p>
            <a:r>
              <a:rPr lang="en-US"/>
              <a:t>our focus today is on optimizing the energy-intensive machinery for long-term efficiency.</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D72C78D1-04E7-4DD2-928E-9454BF47EC9C}" type="slidenum">
              <a:t>12</a:t>
            </a:fld>
            <a:endParaRPr lang="en-US"/>
          </a:p>
        </p:txBody>
      </p:sp>
    </p:spTree>
    <p:extLst>
      <p:ext uri="{BB962C8B-B14F-4D97-AF65-F5344CB8AC3E}">
        <p14:creationId xmlns:p14="http://schemas.microsoft.com/office/powerpoint/2010/main" val="3945332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a:t>
            </a:r>
            <a:r>
              <a:rPr lang="en-US" err="1">
                <a:cs typeface="+mn-lt"/>
              </a:rPr>
              <a:t>kayla</a:t>
            </a:r>
            <a:r>
              <a:rPr lang="en-US">
                <a:cs typeface="+mn-lt"/>
              </a:rPr>
              <a:t>)</a:t>
            </a:r>
            <a:br>
              <a:rPr lang="en-US">
                <a:cs typeface="+mn-lt"/>
              </a:rPr>
            </a:br>
            <a:r>
              <a:rPr lang="en-US"/>
              <a:t>In our pursuit of operational efficiency at Steed Arena, we found a remarkable systems analysis published in 1980 that provided insights into reducing energy costs. Despite its age, this analysis delves into a spectrum of methods and considerations, </a:t>
            </a:r>
          </a:p>
          <a:p>
            <a:r>
              <a:rPr lang="en-US"/>
              <a:t>from the installation of false ceilings to the strategic shutdown of systems during non-operational hours. It also explores heat and water transfer strategies, offering ideas that could still be relevant today. This resource was a light, inspiring our team to innovate based on proven principles while tailoring some of solutions to the unique challenges faced by Steed Arena.</a:t>
            </a:r>
          </a:p>
        </p:txBody>
      </p:sp>
      <p:sp>
        <p:nvSpPr>
          <p:cNvPr id="4" name="Slide Number Placeholder 3"/>
          <p:cNvSpPr>
            <a:spLocks noGrp="1"/>
          </p:cNvSpPr>
          <p:nvPr>
            <p:ph type="sldNum" sz="quarter" idx="5"/>
          </p:nvPr>
        </p:nvSpPr>
        <p:spPr/>
        <p:txBody>
          <a:bodyPr/>
          <a:lstStyle/>
          <a:p>
            <a:fld id="{D72C78D1-04E7-4DD2-928E-9454BF47EC9C}" type="slidenum">
              <a:t>13</a:t>
            </a:fld>
            <a:endParaRPr lang="en-US"/>
          </a:p>
        </p:txBody>
      </p:sp>
    </p:spTree>
    <p:extLst>
      <p:ext uri="{BB962C8B-B14F-4D97-AF65-F5344CB8AC3E}">
        <p14:creationId xmlns:p14="http://schemas.microsoft.com/office/powerpoint/2010/main" val="3994550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oliver</a:t>
            </a:r>
          </a:p>
        </p:txBody>
      </p:sp>
      <p:sp>
        <p:nvSpPr>
          <p:cNvPr id="4" name="Slide Number Placeholder 3"/>
          <p:cNvSpPr>
            <a:spLocks noGrp="1"/>
          </p:cNvSpPr>
          <p:nvPr>
            <p:ph type="sldNum" sz="quarter" idx="5"/>
          </p:nvPr>
        </p:nvSpPr>
        <p:spPr/>
        <p:txBody>
          <a:bodyPr/>
          <a:lstStyle/>
          <a:p>
            <a:fld id="{D72C78D1-04E7-4DD2-928E-9454BF47EC9C}" type="slidenum">
              <a:rPr lang="en-US"/>
              <a:t>15</a:t>
            </a:fld>
            <a:endParaRPr lang="en-US"/>
          </a:p>
        </p:txBody>
      </p:sp>
    </p:spTree>
    <p:extLst>
      <p:ext uri="{BB962C8B-B14F-4D97-AF65-F5344CB8AC3E}">
        <p14:creationId xmlns:p14="http://schemas.microsoft.com/office/powerpoint/2010/main" val="4027104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no pricing options listed, all estimates are provided through consultation.</a:t>
            </a:r>
          </a:p>
          <a:p>
            <a:endParaRPr lang="en-US" dirty="0"/>
          </a:p>
          <a:p>
            <a:r>
              <a:rPr lang="en-US" dirty="0"/>
              <a:t>Although there will be upfront costs of implementing a humidification system, this can be justified by the long-term savings achieved through improved energy efficiency, ice quality, equipment longevity, and operational efficiency. It's an investment that pays off over time by reducing ongoing operational and maintenance expenses.</a:t>
            </a:r>
            <a:endParaRPr lang="en-US" dirty="0">
              <a:cs typeface="Calibri"/>
            </a:endParaRPr>
          </a:p>
          <a:p>
            <a:endParaRPr lang="en-US" dirty="0"/>
          </a:p>
          <a:p>
            <a:r>
              <a:rPr lang="en-US" u="sng" dirty="0" err="1"/>
              <a:t>Munters</a:t>
            </a:r>
            <a:r>
              <a:rPr lang="en-US" dirty="0"/>
              <a:t>: </a:t>
            </a:r>
            <a:r>
              <a:rPr lang="en-US" dirty="0" err="1"/>
              <a:t>Munters</a:t>
            </a:r>
            <a:r>
              <a:rPr lang="en-US" dirty="0"/>
              <a:t> offers industrial dehumidification solutions, utilizing desiccant rotor technology to control humidity effectively in various applications.</a:t>
            </a:r>
            <a:r>
              <a:rPr lang="en-US" i="1" dirty="0"/>
              <a:t> </a:t>
            </a:r>
            <a:r>
              <a:rPr lang="en-US" dirty="0" err="1"/>
              <a:t>Munters</a:t>
            </a:r>
            <a:r>
              <a:rPr lang="en-US" dirty="0"/>
              <a:t>' industrial desiccant dehumidifiers boast flexibility, modular design, and efficiency, delivering benefits such as high moisture removal rates, constant duty cycle operation, durability, and consistent performance. </a:t>
            </a:r>
            <a:endParaRPr lang="en-US" dirty="0">
              <a:cs typeface="Calibri"/>
            </a:endParaRPr>
          </a:p>
          <a:p>
            <a:r>
              <a:rPr lang="en-US" u="sng" dirty="0"/>
              <a:t>Desert Aire</a:t>
            </a:r>
            <a:r>
              <a:rPr lang="en-US" dirty="0"/>
              <a:t>: Their innovative, automatic hot gas “defrost-on-demand” technology ensures proper performance of their systems at the low temperatures required by ice rinks.</a:t>
            </a:r>
            <a:endParaRPr lang="en-US" dirty="0">
              <a:cs typeface="Calibri"/>
            </a:endParaRPr>
          </a:p>
          <a:p>
            <a:r>
              <a:rPr lang="en-US" u="sng" dirty="0"/>
              <a:t>Climate by Design International</a:t>
            </a:r>
            <a:r>
              <a:rPr lang="en-US" dirty="0"/>
              <a:t>: Uses desiccant dehumidifiers. A properly sized desiccant system is the most cost-effective way to condition an ice arena to eliminate fog and condensation because it is the only reasonable way to get very low humidity air. Depending on fuel pricing and availability, it can also yield significant energy savings for the rink.</a:t>
            </a:r>
            <a:endParaRPr lang="en-US" dirty="0">
              <a:cs typeface="Calibri"/>
            </a:endParaRPr>
          </a:p>
          <a:p>
            <a:endParaRPr lang="en-US" dirty="0"/>
          </a:p>
          <a:p>
            <a:r>
              <a:rPr lang="en-US" dirty="0" err="1">
                <a:cs typeface="Calibri"/>
              </a:rPr>
              <a:t>Dessicant</a:t>
            </a:r>
            <a:r>
              <a:rPr lang="en-US" dirty="0">
                <a:cs typeface="Calibri"/>
              </a:rPr>
              <a:t> rotor technology: </a:t>
            </a:r>
            <a:r>
              <a:rPr lang="en-US" dirty="0"/>
              <a:t>In contrast to traditional refrigeration-based dehumidification, where air is cooled to condense and remove moisture, desiccant rotor technology allows for dehumidification without significant changes in temperature. This is especially useful in applications where maintaining a specific temperature is critical.</a:t>
            </a:r>
            <a:endParaRPr lang="en-US" dirty="0">
              <a:cs typeface="Calibri"/>
            </a:endParaRPr>
          </a:p>
        </p:txBody>
      </p:sp>
      <p:sp>
        <p:nvSpPr>
          <p:cNvPr id="4" name="Slide Number Placeholder 3"/>
          <p:cNvSpPr>
            <a:spLocks noGrp="1"/>
          </p:cNvSpPr>
          <p:nvPr>
            <p:ph type="sldNum" sz="quarter" idx="5"/>
          </p:nvPr>
        </p:nvSpPr>
        <p:spPr/>
        <p:txBody>
          <a:bodyPr/>
          <a:lstStyle/>
          <a:p>
            <a:fld id="{D72C78D1-04E7-4DD2-928E-9454BF47EC9C}" type="slidenum">
              <a:rPr lang="en-US"/>
              <a:t>16</a:t>
            </a:fld>
            <a:endParaRPr lang="en-US"/>
          </a:p>
        </p:txBody>
      </p:sp>
    </p:spTree>
    <p:extLst>
      <p:ext uri="{BB962C8B-B14F-4D97-AF65-F5344CB8AC3E}">
        <p14:creationId xmlns:p14="http://schemas.microsoft.com/office/powerpoint/2010/main" val="1864894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
            </a:r>
            <a:r>
              <a:rPr lang="en-US" err="1">
                <a:cs typeface="Calibri"/>
              </a:rPr>
              <a:t>kayla</a:t>
            </a:r>
            <a:r>
              <a:rPr lang="en-US">
                <a:cs typeface="Calibri"/>
              </a:rPr>
              <a:t>) When we told that the compressors are a huge energy draw we looked into what would it would take to improve that system.</a:t>
            </a:r>
            <a:endParaRPr lang="en-US"/>
          </a:p>
          <a:p>
            <a:r>
              <a:rPr lang="en-US">
                <a:cs typeface="Calibri"/>
              </a:rPr>
              <a:t>There is a challenge</a:t>
            </a:r>
            <a:r>
              <a:rPr lang="en-US"/>
              <a:t> with the current older compressors to install VFDs due to compatibility issues. Variable frequency Drivers work by adjusting the frequency of the power supplied to the motor, VFDs can precisely control the speed of the compressor. This allows for modulation of the compressor output based on the actual demand, leading to energy savings and better control of the system. </a:t>
            </a:r>
            <a:endParaRPr lang="en-US">
              <a:cs typeface="Calibri"/>
            </a:endParaRPr>
          </a:p>
          <a:p>
            <a:r>
              <a:rPr lang="en-US"/>
              <a:t>Even so, newer compressor systems are designed with latest technologies but we ran into the fact there is Varied costs for a new compressor systems and getting a quote would be quite challenging as outsiders, so being unable to do an accurate cost analysis posed an challenge as well. Without an accurate quote for the upfront investment on a new compressors and the potential of being a huge chunk of money to being balanced by long-term energy cost savings might NOT be the most beneficial alternative, though,  it might be cheaper than going solar, but without a energy audit today its hard to make a exact statement on this.</a:t>
            </a:r>
            <a:endParaRPr lang="en-US">
              <a:cs typeface="Calibri"/>
            </a:endParaRPr>
          </a:p>
          <a:p>
            <a:r>
              <a:rPr lang="en-US">
                <a:cs typeface="Calibri"/>
              </a:rPr>
              <a:t>We did look into a couple companies that are reputable manufactures specializing in ice rinks.</a:t>
            </a:r>
          </a:p>
          <a:p>
            <a:r>
              <a:rPr lang="en-US">
                <a:cs typeface="Calibri"/>
              </a:rPr>
              <a:t>Bitzer : a globally recognized company along many ice rinks. Its compressors are celebrated for their rapid freezing capability</a:t>
            </a:r>
          </a:p>
          <a:p>
            <a:r>
              <a:rPr lang="en-US">
                <a:cs typeface="Calibri"/>
              </a:rPr>
              <a:t>Danfoss : well established manufacturer offering eco friendly solutions, being the first to install a efficient co2 system at a ice rink in </a:t>
            </a:r>
            <a:r>
              <a:rPr lang="en-US" err="1">
                <a:cs typeface="Calibri"/>
              </a:rPr>
              <a:t>beijing</a:t>
            </a:r>
            <a:r>
              <a:rPr lang="en-US">
                <a:cs typeface="Calibri"/>
              </a:rPr>
              <a:t> with their bock model compressors. </a:t>
            </a:r>
          </a:p>
        </p:txBody>
      </p:sp>
      <p:sp>
        <p:nvSpPr>
          <p:cNvPr id="4" name="Slide Number Placeholder 3"/>
          <p:cNvSpPr>
            <a:spLocks noGrp="1"/>
          </p:cNvSpPr>
          <p:nvPr>
            <p:ph type="sldNum" sz="quarter" idx="5"/>
          </p:nvPr>
        </p:nvSpPr>
        <p:spPr/>
        <p:txBody>
          <a:bodyPr/>
          <a:lstStyle/>
          <a:p>
            <a:fld id="{D72C78D1-04E7-4DD2-928E-9454BF47EC9C}" type="slidenum">
              <a:t>17</a:t>
            </a:fld>
            <a:endParaRPr lang="en-US"/>
          </a:p>
        </p:txBody>
      </p:sp>
    </p:spTree>
    <p:extLst>
      <p:ext uri="{BB962C8B-B14F-4D97-AF65-F5344CB8AC3E}">
        <p14:creationId xmlns:p14="http://schemas.microsoft.com/office/powerpoint/2010/main" val="1599946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at:</a:t>
            </a:r>
            <a:endParaRPr lang="en-US"/>
          </a:p>
          <a:p>
            <a:r>
              <a:rPr lang="en-US">
                <a:cs typeface="Calibri"/>
              </a:rPr>
              <a:t>6% interest rate</a:t>
            </a:r>
            <a:endParaRPr lang="en-US"/>
          </a:p>
          <a:p>
            <a:r>
              <a:rPr lang="en-US">
                <a:cs typeface="Calibri"/>
              </a:rPr>
              <a:t>15% efficient panels</a:t>
            </a:r>
          </a:p>
        </p:txBody>
      </p:sp>
      <p:sp>
        <p:nvSpPr>
          <p:cNvPr id="4" name="Slide Number Placeholder 3"/>
          <p:cNvSpPr>
            <a:spLocks noGrp="1"/>
          </p:cNvSpPr>
          <p:nvPr>
            <p:ph type="sldNum" sz="quarter" idx="5"/>
          </p:nvPr>
        </p:nvSpPr>
        <p:spPr/>
        <p:txBody>
          <a:bodyPr/>
          <a:lstStyle/>
          <a:p>
            <a:fld id="{D72C78D1-04E7-4DD2-928E-9454BF47EC9C}" type="slidenum">
              <a:rPr lang="en-US"/>
              <a:t>18</a:t>
            </a:fld>
            <a:endParaRPr lang="en-US"/>
          </a:p>
        </p:txBody>
      </p:sp>
    </p:spTree>
    <p:extLst>
      <p:ext uri="{BB962C8B-B14F-4D97-AF65-F5344CB8AC3E}">
        <p14:creationId xmlns:p14="http://schemas.microsoft.com/office/powerpoint/2010/main" val="148526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about 6% interest rate cutoff on ROE vs Roof Coverage</a:t>
            </a:r>
          </a:p>
        </p:txBody>
      </p:sp>
      <p:sp>
        <p:nvSpPr>
          <p:cNvPr id="4" name="Slide Number Placeholder 3"/>
          <p:cNvSpPr>
            <a:spLocks noGrp="1"/>
          </p:cNvSpPr>
          <p:nvPr>
            <p:ph type="sldNum" sz="quarter" idx="5"/>
          </p:nvPr>
        </p:nvSpPr>
        <p:spPr/>
        <p:txBody>
          <a:bodyPr/>
          <a:lstStyle/>
          <a:p>
            <a:fld id="{D72C78D1-04E7-4DD2-928E-9454BF47EC9C}" type="slidenum">
              <a:rPr lang="en-US"/>
              <a:t>19</a:t>
            </a:fld>
            <a:endParaRPr lang="en-US"/>
          </a:p>
        </p:txBody>
      </p:sp>
    </p:spTree>
    <p:extLst>
      <p:ext uri="{BB962C8B-B14F-4D97-AF65-F5344CB8AC3E}">
        <p14:creationId xmlns:p14="http://schemas.microsoft.com/office/powerpoint/2010/main" val="212851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Note about pushing ads (at 80% capacity </a:t>
            </a:r>
            <a:r>
              <a:rPr lang="en-US" err="1">
                <a:cs typeface="Calibri"/>
              </a:rPr>
              <a:t>rn</a:t>
            </a:r>
            <a:r>
              <a:rPr lang="en-US">
                <a:cs typeface="Calibri"/>
              </a:rPr>
              <a:t>)</a:t>
            </a:r>
          </a:p>
          <a:p>
            <a:r>
              <a:rPr lang="en-US">
                <a:cs typeface="Calibri"/>
              </a:rPr>
              <a:t>6% = $15 raise / ticket since Jed bought in 2018 </a:t>
            </a:r>
          </a:p>
        </p:txBody>
      </p:sp>
      <p:sp>
        <p:nvSpPr>
          <p:cNvPr id="4" name="Slide Number Placeholder 3"/>
          <p:cNvSpPr>
            <a:spLocks noGrp="1"/>
          </p:cNvSpPr>
          <p:nvPr>
            <p:ph type="sldNum" sz="quarter" idx="5"/>
          </p:nvPr>
        </p:nvSpPr>
        <p:spPr/>
        <p:txBody>
          <a:bodyPr/>
          <a:lstStyle/>
          <a:p>
            <a:fld id="{D72C78D1-04E7-4DD2-928E-9454BF47EC9C}" type="slidenum">
              <a:rPr lang="en-US"/>
              <a:t>20</a:t>
            </a:fld>
            <a:endParaRPr lang="en-US"/>
          </a:p>
        </p:txBody>
      </p:sp>
    </p:spTree>
    <p:extLst>
      <p:ext uri="{BB962C8B-B14F-4D97-AF65-F5344CB8AC3E}">
        <p14:creationId xmlns:p14="http://schemas.microsoft.com/office/powerpoint/2010/main" val="246067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Assuming compressors don't need to be replaced -&gt; this money is "savings" in ROE</a:t>
            </a:r>
          </a:p>
        </p:txBody>
      </p:sp>
      <p:sp>
        <p:nvSpPr>
          <p:cNvPr id="4" name="Slide Number Placeholder 3"/>
          <p:cNvSpPr>
            <a:spLocks noGrp="1"/>
          </p:cNvSpPr>
          <p:nvPr>
            <p:ph type="sldNum" sz="quarter" idx="5"/>
          </p:nvPr>
        </p:nvSpPr>
        <p:spPr/>
        <p:txBody>
          <a:bodyPr/>
          <a:lstStyle/>
          <a:p>
            <a:fld id="{D72C78D1-04E7-4DD2-928E-9454BF47EC9C}" type="slidenum">
              <a:rPr lang="en-US"/>
              <a:t>21</a:t>
            </a:fld>
            <a:endParaRPr lang="en-US"/>
          </a:p>
        </p:txBody>
      </p:sp>
    </p:spTree>
    <p:extLst>
      <p:ext uri="{BB962C8B-B14F-4D97-AF65-F5344CB8AC3E}">
        <p14:creationId xmlns:p14="http://schemas.microsoft.com/office/powerpoint/2010/main" val="3306782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a:t>
            </a:r>
            <a:r>
              <a:rPr lang="en-US" err="1">
                <a:cs typeface="+mn-lt"/>
              </a:rPr>
              <a:t>kayla</a:t>
            </a:r>
            <a:r>
              <a:rPr lang="en-US">
                <a:cs typeface="+mn-lt"/>
              </a:rPr>
              <a:t>) thank you all for being here today and your time</a:t>
            </a:r>
            <a:br>
              <a:rPr lang="en-US">
                <a:cs typeface="+mn-lt"/>
              </a:rPr>
            </a:br>
            <a:r>
              <a:rPr lang="en-US">
                <a:cs typeface="+mn-lt"/>
              </a:rPr>
              <a:t>Our</a:t>
            </a:r>
            <a:r>
              <a:rPr lang="en-US"/>
              <a:t> initiative to improve Steed Arena's ticketing system began with the aim of enhancing user experience and operational efficiency. Originally planning to implement a Software as a Service solution, we discovered that ticket sales for the Helena Bighorns are managed through </a:t>
            </a:r>
            <a:r>
              <a:rPr lang="en-US" err="1"/>
              <a:t>Vivenu</a:t>
            </a:r>
            <a:r>
              <a:rPr lang="en-US"/>
              <a:t> on the team's website, not Steedarena.com. This realization shifted our focus from ticketing to addressing more pressing concerns at Steed Arena, particularly issues with the cooling system and the need for energy cost optimization. Interestingly, the arena's primary challenge is not ticket sales but energy operational issues.</a:t>
            </a:r>
          </a:p>
          <a:p>
            <a:r>
              <a:rPr lang="en-US"/>
              <a:t>Given its unique position as the sole hockey rink in the area and as a for-profit entity, Steed Arena faces difficulties securing grants from Northwestern Energy and with a program called </a:t>
            </a:r>
            <a:r>
              <a:rPr lang="en-US" err="1"/>
              <a:t>CPase</a:t>
            </a:r>
            <a:r>
              <a:rPr lang="en-US"/>
              <a:t>. In response, our team is prepared to present alternatives that address these specific challenges, aiming to improve the arena's sustainability and financial resilience.</a:t>
            </a:r>
            <a:endParaRPr lang="en-US">
              <a:cs typeface="Calibri"/>
            </a:endParaRPr>
          </a:p>
        </p:txBody>
      </p:sp>
      <p:sp>
        <p:nvSpPr>
          <p:cNvPr id="4" name="Slide Number Placeholder 3"/>
          <p:cNvSpPr>
            <a:spLocks noGrp="1"/>
          </p:cNvSpPr>
          <p:nvPr>
            <p:ph type="sldNum" sz="quarter" idx="5"/>
          </p:nvPr>
        </p:nvSpPr>
        <p:spPr/>
        <p:txBody>
          <a:bodyPr/>
          <a:lstStyle/>
          <a:p>
            <a:fld id="{D72C78D1-04E7-4DD2-928E-9454BF47EC9C}" type="slidenum">
              <a:t>2</a:t>
            </a:fld>
            <a:endParaRPr lang="en-US"/>
          </a:p>
        </p:txBody>
      </p:sp>
    </p:spTree>
    <p:extLst>
      <p:ext uri="{BB962C8B-B14F-4D97-AF65-F5344CB8AC3E}">
        <p14:creationId xmlns:p14="http://schemas.microsoft.com/office/powerpoint/2010/main" val="2706565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anyone joining this presentation partway through, we want to emphasize that our recommendations for a ticketing system are purely hypothetical. These findings all took place prior to our first meeting with the owner when we learned a new ticketing system was not needed.</a:t>
            </a:r>
          </a:p>
          <a:p>
            <a:endParaRPr lang="en-US">
              <a:ea typeface="Calibri"/>
              <a:cs typeface="Calibri"/>
            </a:endParaRPr>
          </a:p>
          <a:p>
            <a:endParaRPr lang="en-US">
              <a:ea typeface="Calibri"/>
              <a:cs typeface="Calibri"/>
            </a:endParaRPr>
          </a:p>
          <a:p>
            <a:r>
              <a:rPr lang="en-US">
                <a:ea typeface="Calibri"/>
                <a:cs typeface="Calibri"/>
              </a:rPr>
              <a:t> but we hope we were able to shed some light on the various processes and issues involved in running an ice rink. </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72C78D1-04E7-4DD2-928E-9454BF47EC9C}" type="slidenum">
              <a:rPr lang="en-US"/>
              <a:t>22</a:t>
            </a:fld>
            <a:endParaRPr lang="en-US"/>
          </a:p>
        </p:txBody>
      </p:sp>
    </p:spTree>
    <p:extLst>
      <p:ext uri="{BB962C8B-B14F-4D97-AF65-F5344CB8AC3E}">
        <p14:creationId xmlns:p14="http://schemas.microsoft.com/office/powerpoint/2010/main" val="2793837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(clay)</a:t>
            </a:r>
            <a:endParaRPr lang="en-US"/>
          </a:p>
          <a:p>
            <a:r>
              <a:rPr lang="en-US"/>
              <a:t>Email-based transactions can result in delays and require significant manual effort:</a:t>
            </a:r>
            <a:endParaRPr lang="en-US">
              <a:ea typeface="Calibri"/>
              <a:cs typeface="Calibri"/>
            </a:endParaRPr>
          </a:p>
          <a:p>
            <a:pPr marL="285750" indent="-285750">
              <a:buFont typeface="Arial"/>
              <a:buChar char="•"/>
            </a:pPr>
            <a:r>
              <a:rPr lang="en-US"/>
              <a:t>This </a:t>
            </a:r>
            <a:r>
              <a:rPr lang="en-US" err="1"/>
              <a:t>iImpacts</a:t>
            </a:r>
            <a:r>
              <a:rPr lang="en-US"/>
              <a:t> the overall efficiency of the ticketing process.</a:t>
            </a:r>
            <a:endParaRPr lang="en-US">
              <a:cs typeface="Calibri"/>
            </a:endParaRPr>
          </a:p>
          <a:p>
            <a:pPr marL="285750" indent="-285750">
              <a:buFont typeface="Arial"/>
              <a:buChar char="•"/>
            </a:pPr>
            <a:r>
              <a:rPr lang="en-US"/>
              <a:t>Manual effort is needed to manage and process each email inquiry, potentially resulting in delays in response to customers.</a:t>
            </a:r>
            <a:endParaRPr lang="en-US">
              <a:cs typeface="Calibri"/>
            </a:endParaRPr>
          </a:p>
          <a:p>
            <a:r>
              <a:rPr lang="en-US"/>
              <a:t>The lack of a centralized database makes managing and tracking ticket sales inconvenient:</a:t>
            </a:r>
            <a:endParaRPr lang="en-US">
              <a:cs typeface="Calibri"/>
            </a:endParaRPr>
          </a:p>
          <a:p>
            <a:pPr marL="285750" indent="-285750">
              <a:buFont typeface="Arial"/>
              <a:buChar char="•"/>
            </a:pPr>
            <a:r>
              <a:rPr lang="en-US"/>
              <a:t>Creates a challenge to manage customer details, event information, and financial transactions.</a:t>
            </a:r>
            <a:endParaRPr lang="en-US">
              <a:cs typeface="Calibri"/>
            </a:endParaRPr>
          </a:p>
          <a:p>
            <a:pPr marL="285750" indent="-285750">
              <a:buFont typeface="Arial"/>
              <a:buChar char="•"/>
            </a:pPr>
            <a:r>
              <a:rPr lang="en-US"/>
              <a:t>Manually tracking email exchanges can result in data inconsistency and problems retrieving information in real time.</a:t>
            </a:r>
            <a:endParaRPr lang="en-US">
              <a:cs typeface="Calibri"/>
            </a:endParaRPr>
          </a:p>
          <a:p>
            <a:r>
              <a:rPr lang="en-US"/>
              <a:t>Manual processing causes delays in information reporting:</a:t>
            </a:r>
            <a:endParaRPr lang="en-US">
              <a:cs typeface="Calibri"/>
            </a:endParaRPr>
          </a:p>
          <a:p>
            <a:pPr marL="285750" indent="-285750">
              <a:buFont typeface="Arial"/>
              <a:buChar char="•"/>
            </a:pPr>
            <a:r>
              <a:rPr lang="en-US"/>
              <a:t>Lack of automated system impedes the ability to provide timely and accurate insights into ticket sales, attendance, and revenue.</a:t>
            </a:r>
            <a:endParaRPr lang="en-US">
              <a:cs typeface="Calibri"/>
            </a:endParaRPr>
          </a:p>
          <a:p>
            <a:r>
              <a:rPr lang="en-US"/>
              <a:t>Vendor lease renewal is hindered by time-consuming email exchanges:</a:t>
            </a:r>
            <a:endParaRPr lang="en-US">
              <a:cs typeface="Calibri"/>
            </a:endParaRPr>
          </a:p>
          <a:p>
            <a:pPr marL="285750" indent="-285750">
              <a:buFont typeface="Arial"/>
              <a:buChar char="•"/>
            </a:pPr>
            <a:r>
              <a:rPr lang="en-US"/>
              <a:t>Email exchanges are prone to errors and time-consuming, potentially affecting vendor relationships.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72C78D1-04E7-4DD2-928E-9454BF47EC9C}" type="slidenum">
              <a:rPr lang="en-US"/>
              <a:t>4</a:t>
            </a:fld>
            <a:endParaRPr lang="en-US"/>
          </a:p>
        </p:txBody>
      </p:sp>
    </p:spTree>
    <p:extLst>
      <p:ext uri="{BB962C8B-B14F-4D97-AF65-F5344CB8AC3E}">
        <p14:creationId xmlns:p14="http://schemas.microsoft.com/office/powerpoint/2010/main" val="1488003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be a Web-based Platform: The enhanced ticketing system should be accessible through a web browser to ensure ease of use for patrons.</a:t>
            </a:r>
          </a:p>
          <a:p>
            <a:r>
              <a:rPr lang="en-US"/>
              <a:t>Mobile Compatibility: The platform should be mobile-friendly to accommodate users who prefer to purchase tickets using their smartphones.</a:t>
            </a:r>
            <a:endParaRPr lang="en-US">
              <a:cs typeface="Calibri"/>
            </a:endParaRPr>
          </a:p>
          <a:p>
            <a:r>
              <a:rPr lang="en-US"/>
              <a:t>Security Measures: Must implement robust security measures to protect sensitive customer information and financial transactions, ensuring a secure online ticket purchasing experience.</a:t>
            </a:r>
            <a:endParaRPr lang="en-US">
              <a:cs typeface="Calibri" panose="020F0502020204030204"/>
            </a:endParaRPr>
          </a:p>
          <a:p>
            <a:r>
              <a:rPr lang="en-US"/>
              <a:t>User-Friendly Interface: Ensure an intuitive interface for ease of use, facilitating efficient financial tracking and reporting.</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D72C78D1-04E7-4DD2-928E-9454BF47EC9C}" type="slidenum">
              <a:rPr lang="en-US"/>
              <a:t>5</a:t>
            </a:fld>
            <a:endParaRPr lang="en-US"/>
          </a:p>
        </p:txBody>
      </p:sp>
    </p:spTree>
    <p:extLst>
      <p:ext uri="{BB962C8B-B14F-4D97-AF65-F5344CB8AC3E}">
        <p14:creationId xmlns:p14="http://schemas.microsoft.com/office/powerpoint/2010/main" val="204973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cs typeface="Calibri"/>
              </a:rPr>
              <a:t>Brushfire</a:t>
            </a:r>
            <a:r>
              <a:rPr lang="en-US">
                <a:cs typeface="Calibri"/>
              </a:rPr>
              <a:t>: </a:t>
            </a:r>
            <a:r>
              <a:rPr lang="en-US"/>
              <a:t>Brushfire offers a user-friendly, all-in-one event management solution with flexible pricing, robust virtual event capabilities, and dedicated customer support. It caters to events of various sizes, providing tools for ticketing, registration, and enhancing overall attendee experience.</a:t>
            </a:r>
          </a:p>
          <a:p>
            <a:pPr>
              <a:spcBef>
                <a:spcPct val="0"/>
              </a:spcBef>
            </a:pPr>
            <a:r>
              <a:rPr lang="en-US" u="sng"/>
              <a:t>Open Source Event Manager</a:t>
            </a:r>
            <a:r>
              <a:rPr lang="en-US"/>
              <a:t>: OSEM. This is an open-source event management solution designed specifically for free software conferences. Its features cover paper submission, marketing, analytics, and comprehensive event administration. The platform is used by notable events like </a:t>
            </a:r>
            <a:r>
              <a:rPr lang="en-US" err="1"/>
              <a:t>LinuxFest</a:t>
            </a:r>
            <a:r>
              <a:rPr lang="en-US"/>
              <a:t> Northwest, emphasizing its reliability and effectiveness in managing free software conferences.</a:t>
            </a:r>
            <a:endParaRPr lang="en-US">
              <a:cs typeface="Calibri"/>
            </a:endParaRPr>
          </a:p>
          <a:p>
            <a:r>
              <a:rPr lang="en-US" u="sng">
                <a:cs typeface="Calibri"/>
              </a:rPr>
              <a:t>Eventbrite</a:t>
            </a:r>
            <a:r>
              <a:rPr lang="en-US">
                <a:cs typeface="Calibri"/>
              </a:rPr>
              <a:t>: Eventbrite offers flexible ticketing options. Organizers can create different types of tickets (e.g., general admission, VIP, early bird) with varying prices and quantities.</a:t>
            </a:r>
            <a:r>
              <a:rPr lang="en-US"/>
              <a:t> You can also set up promotional codes and discounts to incentivize ticket purchases.</a:t>
            </a:r>
            <a:endParaRPr lang="en-US">
              <a:cs typeface="Calibri"/>
            </a:endParaRPr>
          </a:p>
          <a:p>
            <a:pPr>
              <a:spcBef>
                <a:spcPct val="0"/>
              </a:spcBef>
            </a:pPr>
            <a:endParaRPr lang="en-US">
              <a:cs typeface="Calibri"/>
            </a:endParaRPr>
          </a:p>
          <a:p>
            <a:pPr>
              <a:spcBef>
                <a:spcPct val="0"/>
              </a:spcBef>
            </a:pPr>
            <a:endParaRPr lang="en-US">
              <a:cs typeface="Calibri"/>
            </a:endParaRPr>
          </a:p>
        </p:txBody>
      </p:sp>
      <p:sp>
        <p:nvSpPr>
          <p:cNvPr id="4" name="Slide Number Placeholder 3"/>
          <p:cNvSpPr>
            <a:spLocks noGrp="1"/>
          </p:cNvSpPr>
          <p:nvPr>
            <p:ph type="sldNum" sz="quarter" idx="5"/>
          </p:nvPr>
        </p:nvSpPr>
        <p:spPr/>
        <p:txBody>
          <a:bodyPr/>
          <a:lstStyle/>
          <a:p>
            <a:fld id="{D72C78D1-04E7-4DD2-928E-9454BF47EC9C}" type="slidenum">
              <a:rPr lang="en-US"/>
              <a:t>6</a:t>
            </a:fld>
            <a:endParaRPr lang="en-US"/>
          </a:p>
        </p:txBody>
      </p:sp>
    </p:spTree>
    <p:extLst>
      <p:ext uri="{BB962C8B-B14F-4D97-AF65-F5344CB8AC3E}">
        <p14:creationId xmlns:p14="http://schemas.microsoft.com/office/powerpoint/2010/main" val="1230689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Jed was the only actual person we spoke with. The other system users we mention are real people but there accounts are fabricated.</a:t>
            </a:r>
          </a:p>
        </p:txBody>
      </p:sp>
      <p:sp>
        <p:nvSpPr>
          <p:cNvPr id="4" name="Slide Number Placeholder 3"/>
          <p:cNvSpPr>
            <a:spLocks noGrp="1"/>
          </p:cNvSpPr>
          <p:nvPr>
            <p:ph type="sldNum" sz="quarter" idx="5"/>
          </p:nvPr>
        </p:nvSpPr>
        <p:spPr/>
        <p:txBody>
          <a:bodyPr/>
          <a:lstStyle/>
          <a:p>
            <a:fld id="{D72C78D1-04E7-4DD2-928E-9454BF47EC9C}" type="slidenum">
              <a:rPr lang="en-US"/>
              <a:t>7</a:t>
            </a:fld>
            <a:endParaRPr lang="en-US"/>
          </a:p>
        </p:txBody>
      </p:sp>
    </p:spTree>
    <p:extLst>
      <p:ext uri="{BB962C8B-B14F-4D97-AF65-F5344CB8AC3E}">
        <p14:creationId xmlns:p14="http://schemas.microsoft.com/office/powerpoint/2010/main" val="343486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(Clay)</a:t>
            </a:r>
            <a:r>
              <a:rPr lang="en-US"/>
              <a:t> The Bighorns would expressed their appreciation for the facility while acknowledging a limited understanding of the operational costs and environmental aspects of running an ice rink. They emphasized the significance of community support.</a:t>
            </a:r>
            <a:endParaRPr lang="en-US">
              <a:cs typeface="Calibri"/>
            </a:endParaRPr>
          </a:p>
        </p:txBody>
      </p:sp>
      <p:sp>
        <p:nvSpPr>
          <p:cNvPr id="4" name="Slide Number Placeholder 3"/>
          <p:cNvSpPr>
            <a:spLocks noGrp="1"/>
          </p:cNvSpPr>
          <p:nvPr>
            <p:ph type="sldNum" sz="quarter" idx="5"/>
          </p:nvPr>
        </p:nvSpPr>
        <p:spPr/>
        <p:txBody>
          <a:bodyPr/>
          <a:lstStyle/>
          <a:p>
            <a:fld id="{D72C78D1-04E7-4DD2-928E-9454BF47EC9C}" type="slidenum">
              <a:t>8</a:t>
            </a:fld>
            <a:endParaRPr lang="en-US"/>
          </a:p>
        </p:txBody>
      </p:sp>
    </p:spTree>
    <p:extLst>
      <p:ext uri="{BB962C8B-B14F-4D97-AF65-F5344CB8AC3E}">
        <p14:creationId xmlns:p14="http://schemas.microsoft.com/office/powerpoint/2010/main" val="1176532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Kayla</a:t>
            </a:r>
          </a:p>
          <a:p>
            <a:r>
              <a:rPr lang="en-US">
                <a:cs typeface="Calibri"/>
              </a:rPr>
              <a:t>when talking to Jed we found that he is looking to minimize the operating costs to not raise the price of the tickets of the fans. With a reduced cost in operations he has plans to improve the building in ways that the public would enjoy. He was thinking about updating the bar and upstairs viewing booths.</a:t>
            </a:r>
          </a:p>
          <a:p>
            <a:r>
              <a:rPr lang="en-US">
                <a:cs typeface="Calibri"/>
              </a:rPr>
              <a:t>He is currently happy with his ticket system using </a:t>
            </a:r>
            <a:r>
              <a:rPr lang="en-US" err="1">
                <a:cs typeface="Calibri"/>
              </a:rPr>
              <a:t>vivenu</a:t>
            </a:r>
            <a:r>
              <a:rPr lang="en-US">
                <a:cs typeface="Calibri"/>
              </a:rPr>
              <a:t> and does not need a new ticketing system at this time</a:t>
            </a:r>
          </a:p>
        </p:txBody>
      </p:sp>
      <p:sp>
        <p:nvSpPr>
          <p:cNvPr id="4" name="Slide Number Placeholder 3"/>
          <p:cNvSpPr>
            <a:spLocks noGrp="1"/>
          </p:cNvSpPr>
          <p:nvPr>
            <p:ph type="sldNum" sz="quarter" idx="5"/>
          </p:nvPr>
        </p:nvSpPr>
        <p:spPr/>
        <p:txBody>
          <a:bodyPr/>
          <a:lstStyle/>
          <a:p>
            <a:fld id="{D72C78D1-04E7-4DD2-928E-9454BF47EC9C}" type="slidenum">
              <a:t>9</a:t>
            </a:fld>
            <a:endParaRPr lang="en-US"/>
          </a:p>
        </p:txBody>
      </p:sp>
    </p:spTree>
    <p:extLst>
      <p:ext uri="{BB962C8B-B14F-4D97-AF65-F5344CB8AC3E}">
        <p14:creationId xmlns:p14="http://schemas.microsoft.com/office/powerpoint/2010/main" val="855507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err="1"/>
              <a:t>kayla</a:t>
            </a:r>
            <a:r>
              <a:rPr lang="en-US"/>
              <a:t>) The implementation of improved systems would not only streamline operations but also provide peace of mind, ensuring a more stable and reliable environment for the day to day operations.</a:t>
            </a:r>
          </a:p>
        </p:txBody>
      </p:sp>
      <p:sp>
        <p:nvSpPr>
          <p:cNvPr id="4" name="Slide Number Placeholder 3"/>
          <p:cNvSpPr>
            <a:spLocks noGrp="1"/>
          </p:cNvSpPr>
          <p:nvPr>
            <p:ph type="sldNum" sz="quarter" idx="5"/>
          </p:nvPr>
        </p:nvSpPr>
        <p:spPr/>
        <p:txBody>
          <a:bodyPr/>
          <a:lstStyle/>
          <a:p>
            <a:fld id="{D72C78D1-04E7-4DD2-928E-9454BF47EC9C}" type="slidenum">
              <a:t>10</a:t>
            </a:fld>
            <a:endParaRPr lang="en-US"/>
          </a:p>
        </p:txBody>
      </p:sp>
    </p:spTree>
    <p:extLst>
      <p:ext uri="{BB962C8B-B14F-4D97-AF65-F5344CB8AC3E}">
        <p14:creationId xmlns:p14="http://schemas.microsoft.com/office/powerpoint/2010/main" val="53225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12/15/2023</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918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12/15/2023</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37719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12/15/2023</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99922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12/15/2023</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38527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12/15/2023</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65068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12/15/2023</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4272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12/15/2023</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38930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12/15/2023</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8302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12/15/2023</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27975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12/15/2023</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1446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12/15/2023</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a:t>Click to edit Master title style</a:t>
            </a:r>
          </a:p>
        </p:txBody>
      </p:sp>
    </p:spTree>
    <p:extLst>
      <p:ext uri="{BB962C8B-B14F-4D97-AF65-F5344CB8AC3E}">
        <p14:creationId xmlns:p14="http://schemas.microsoft.com/office/powerpoint/2010/main" val="25027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12/15/2023</a:t>
            </a:fld>
            <a:endParaRPr lang="en-US"/>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a:p>
        </p:txBody>
      </p:sp>
    </p:spTree>
    <p:extLst>
      <p:ext uri="{BB962C8B-B14F-4D97-AF65-F5344CB8AC3E}">
        <p14:creationId xmlns:p14="http://schemas.microsoft.com/office/powerpoint/2010/main" val="3086138892"/>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5.png"/><Relationship Id="rId4" Type="http://schemas.openxmlformats.org/officeDocument/2006/relationships/diagramData" Target="../diagrams/data2.xml"/><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hyperlink" Target="https://arena-guide.com/go-green/control-humidity-levels/" TargetMode="External"/><Relationship Id="rId13" Type="http://schemas.openxmlformats.org/officeDocument/2006/relationships/hyperlink" Target="https://www.brushfire.com/" TargetMode="External"/><Relationship Id="rId3" Type="http://schemas.openxmlformats.org/officeDocument/2006/relationships/hyperlink" Target="https://www.northwesternenergy.com/docs/default-source/default-document-library/billing-and-payment/rates-and-tariffs/montana/rules/electric/rule_16_et.pdf" TargetMode="External"/><Relationship Id="rId7" Type="http://schemas.openxmlformats.org/officeDocument/2006/relationships/hyperlink" Target="https://www.northwesternenergy.com/docs/default-source/default-document-library/clean-energy/environmental-projects/private-generation/the-montana-consumer-guide-to-grid-interactive-solar-pv-systems.pdf" TargetMode="External"/><Relationship Id="rId12" Type="http://schemas.openxmlformats.org/officeDocument/2006/relationships/hyperlink" Target="https://www.yapsody.com/wp-content/uploads/2019/05/Must-Have-Features.png" TargetMode="External"/><Relationship Id="rId2" Type="http://schemas.openxmlformats.org/officeDocument/2006/relationships/hyperlink" Target="https://www.osti.gov/servlets/purl/5070122" TargetMode="External"/><Relationship Id="rId16" Type="http://schemas.openxmlformats.org/officeDocument/2006/relationships/hyperlink" Target="https://th.bing.com/th/id/R.78c3e98314b9c1a255bb20265af4b9b3?rik=CSH9%2b6Tz9KV1rg&amp;riu=http%3a%2f%2fpluspng.com%2fimg-png%2fsystem-requirements-png-system-requirements-418.png&amp;ehk=ya2Aq2YiEbOrXLXpOAecHHm7TGAg3ktdkS9PHF2AWfI%3d&amp;risl=&amp;pid=ImgRaw&amp;r=0&amp;sres=1&amp;sresct=1" TargetMode="External"/><Relationship Id="rId1" Type="http://schemas.openxmlformats.org/officeDocument/2006/relationships/slideLayout" Target="../slideLayouts/slideLayout7.xml"/><Relationship Id="rId6" Type="http://schemas.openxmlformats.org/officeDocument/2006/relationships/hyperlink" Target="https://www.northwesternenergy.com/docs/default-source/default-document-library/clean-energy/environmental-projects/private-generation/level-2-3-and-4-small-generator-interconnection-request.pdf" TargetMode="External"/><Relationship Id="rId11" Type="http://schemas.openxmlformats.org/officeDocument/2006/relationships/hyperlink" Target="https://www.munters.com/en/industries/recreation-and-leisure/ice-rinks/" TargetMode="External"/><Relationship Id="rId5" Type="http://schemas.openxmlformats.org/officeDocument/2006/relationships/hyperlink" Target="https://www.yesenergysolutions.co.uk/advice/how-much-energy-solar-panels-produce-home" TargetMode="External"/><Relationship Id="rId15" Type="http://schemas.openxmlformats.org/officeDocument/2006/relationships/hyperlink" Target="https://www.eventbrite.com/" TargetMode="External"/><Relationship Id="rId10" Type="http://schemas.openxmlformats.org/officeDocument/2006/relationships/hyperlink" Target="https://www.cdihvac.com/ice-arenas" TargetMode="External"/><Relationship Id="rId4" Type="http://schemas.openxmlformats.org/officeDocument/2006/relationships/hyperlink" Target="https://406mtsports.com/hockey/new-ownership-has-big-plans-for-helena-bighorns-hockey-team/article_3d416fee-d4f1-50bc-b9f7-61b92344b71e.html" TargetMode="External"/><Relationship Id="rId9" Type="http://schemas.openxmlformats.org/officeDocument/2006/relationships/hyperlink" Target="https://www.desert-aire.com/applications/ice-rink-dehumidifier" TargetMode="External"/><Relationship Id="rId14" Type="http://schemas.openxmlformats.org/officeDocument/2006/relationships/hyperlink" Target="https://osem.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D1F4DC3-EDAB-401A-BD21-33D25AB5F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E2A05B-71B3-9460-4337-DC0033AB20D6}"/>
              </a:ext>
            </a:extLst>
          </p:cNvPr>
          <p:cNvPicPr>
            <a:picLocks noChangeAspect="1"/>
          </p:cNvPicPr>
          <p:nvPr/>
        </p:nvPicPr>
        <p:blipFill rotWithShape="1">
          <a:blip r:embed="rId3"/>
          <a:srcRect/>
          <a:stretch/>
        </p:blipFill>
        <p:spPr>
          <a:xfrm>
            <a:off x="-1" y="10"/>
            <a:ext cx="12192002" cy="6857989"/>
          </a:xfrm>
          <a:prstGeom prst="rect">
            <a:avLst/>
          </a:prstGeom>
        </p:spPr>
      </p:pic>
      <p:sp>
        <p:nvSpPr>
          <p:cNvPr id="18" name="Freeform: Shape 17">
            <a:extLst>
              <a:ext uri="{FF2B5EF4-FFF2-40B4-BE49-F238E27FC236}">
                <a16:creationId xmlns:a16="http://schemas.microsoft.com/office/drawing/2014/main" id="{7059D4DD-D247-47C8-B574-B36CB222C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7ACB61-8405-F51F-AD11-77CEEACF683A}"/>
              </a:ext>
            </a:extLst>
          </p:cNvPr>
          <p:cNvSpPr>
            <a:spLocks noGrp="1"/>
          </p:cNvSpPr>
          <p:nvPr>
            <p:ph type="ctrTitle"/>
          </p:nvPr>
        </p:nvSpPr>
        <p:spPr>
          <a:xfrm>
            <a:off x="392374" y="601071"/>
            <a:ext cx="4953000" cy="2832404"/>
          </a:xfrm>
        </p:spPr>
        <p:txBody>
          <a:bodyPr anchor="t">
            <a:normAutofit/>
          </a:bodyPr>
          <a:lstStyle/>
          <a:p>
            <a:r>
              <a:rPr lang="en-US" sz="8800" i="1">
                <a:solidFill>
                  <a:schemeClr val="accent3"/>
                </a:solidFill>
                <a:latin typeface="Eras ITC"/>
                <a:cs typeface="LilyUPC"/>
              </a:rPr>
              <a:t>Steed Arena</a:t>
            </a:r>
          </a:p>
        </p:txBody>
      </p:sp>
      <p:sp>
        <p:nvSpPr>
          <p:cNvPr id="3" name="Subtitle 2">
            <a:extLst>
              <a:ext uri="{FF2B5EF4-FFF2-40B4-BE49-F238E27FC236}">
                <a16:creationId xmlns:a16="http://schemas.microsoft.com/office/drawing/2014/main" id="{89CC3448-9C71-F2C9-B3CA-272760BC5A01}"/>
              </a:ext>
            </a:extLst>
          </p:cNvPr>
          <p:cNvSpPr>
            <a:spLocks noGrp="1"/>
          </p:cNvSpPr>
          <p:nvPr>
            <p:ph type="subTitle" idx="1"/>
          </p:nvPr>
        </p:nvSpPr>
        <p:spPr>
          <a:xfrm>
            <a:off x="176286" y="4580785"/>
            <a:ext cx="3528510" cy="1246395"/>
          </a:xfrm>
        </p:spPr>
        <p:txBody>
          <a:bodyPr anchor="b">
            <a:normAutofit/>
          </a:bodyPr>
          <a:lstStyle/>
          <a:p>
            <a:r>
              <a:rPr lang="en-US">
                <a:solidFill>
                  <a:srgbClr val="FFFFFF"/>
                </a:solidFill>
                <a:latin typeface="Eras ITC"/>
              </a:rPr>
              <a:t>Systems Analysis &amp; Design</a:t>
            </a:r>
          </a:p>
          <a:p>
            <a:r>
              <a:rPr lang="en-US">
                <a:solidFill>
                  <a:srgbClr val="FFFFFF"/>
                </a:solidFill>
                <a:latin typeface="Eras ITC"/>
              </a:rPr>
              <a:t>By: Clayton, Oliver, and Kayla</a:t>
            </a:r>
          </a:p>
        </p:txBody>
      </p:sp>
    </p:spTree>
    <p:extLst>
      <p:ext uri="{BB962C8B-B14F-4D97-AF65-F5344CB8AC3E}">
        <p14:creationId xmlns:p14="http://schemas.microsoft.com/office/powerpoint/2010/main" val="2750307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BBD5D8D-131E-46C9-8ED3-18B799429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1942" y="0"/>
            <a:ext cx="9100058" cy="6858000"/>
          </a:xfrm>
          <a:custGeom>
            <a:avLst/>
            <a:gdLst>
              <a:gd name="connsiteX0" fmla="*/ 6010592 w 9100058"/>
              <a:gd name="connsiteY0" fmla="*/ 0 h 6858000"/>
              <a:gd name="connsiteX1" fmla="*/ 9100058 w 9100058"/>
              <a:gd name="connsiteY1" fmla="*/ 0 h 6858000"/>
              <a:gd name="connsiteX2" fmla="*/ 9100058 w 9100058"/>
              <a:gd name="connsiteY2" fmla="*/ 6858000 h 6858000"/>
              <a:gd name="connsiteX3" fmla="*/ 0 w 9100058"/>
              <a:gd name="connsiteY3" fmla="*/ 6858000 h 6858000"/>
              <a:gd name="connsiteX4" fmla="*/ 6010589 w 9100058"/>
              <a:gd name="connsiteY4" fmla="*/ 4 h 6858000"/>
              <a:gd name="connsiteX5" fmla="*/ 6010590 w 9100058"/>
              <a:gd name="connsiteY5"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0058" h="6858000">
                <a:moveTo>
                  <a:pt x="6010592" y="0"/>
                </a:moveTo>
                <a:lnTo>
                  <a:pt x="9100058" y="0"/>
                </a:lnTo>
                <a:lnTo>
                  <a:pt x="9100058" y="6858000"/>
                </a:lnTo>
                <a:lnTo>
                  <a:pt x="0" y="6858000"/>
                </a:lnTo>
                <a:lnTo>
                  <a:pt x="6010589" y="4"/>
                </a:lnTo>
                <a:cubicBezTo>
                  <a:pt x="6010589" y="3"/>
                  <a:pt x="6010590" y="3"/>
                  <a:pt x="6010590" y="2"/>
                </a:cubicBez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559C10-0656-F342-7123-895C5427F67C}"/>
              </a:ext>
            </a:extLst>
          </p:cNvPr>
          <p:cNvSpPr>
            <a:spLocks noGrp="1"/>
          </p:cNvSpPr>
          <p:nvPr>
            <p:ph type="title"/>
          </p:nvPr>
        </p:nvSpPr>
        <p:spPr>
          <a:xfrm>
            <a:off x="5102157" y="4369526"/>
            <a:ext cx="5946841" cy="1502228"/>
          </a:xfrm>
        </p:spPr>
        <p:txBody>
          <a:bodyPr vert="horz" lIns="91440" tIns="45720" rIns="91440" bIns="45720" rtlCol="0" anchor="b">
            <a:normAutofit/>
          </a:bodyPr>
          <a:lstStyle/>
          <a:p>
            <a:pPr algn="r"/>
            <a:r>
              <a:rPr lang="en-US" kern="1200">
                <a:latin typeface="Eras ITC"/>
              </a:rPr>
              <a:t>Mike (HVAC Master)</a:t>
            </a:r>
          </a:p>
        </p:txBody>
      </p:sp>
      <p:sp>
        <p:nvSpPr>
          <p:cNvPr id="5" name="TextBox 4">
            <a:extLst>
              <a:ext uri="{FF2B5EF4-FFF2-40B4-BE49-F238E27FC236}">
                <a16:creationId xmlns:a16="http://schemas.microsoft.com/office/drawing/2014/main" id="{E52A497A-B85A-1F75-791C-A9D652E8DF95}"/>
              </a:ext>
            </a:extLst>
          </p:cNvPr>
          <p:cNvSpPr txBox="1"/>
          <p:nvPr/>
        </p:nvSpPr>
        <p:spPr>
          <a:xfrm>
            <a:off x="1232647" y="1529700"/>
            <a:ext cx="3886199" cy="380129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20000"/>
              </a:lnSpc>
              <a:spcAft>
                <a:spcPts val="600"/>
              </a:spcAft>
            </a:pPr>
            <a:r>
              <a:rPr lang="en-US" sz="2400">
                <a:latin typeface="Eras ITC"/>
              </a:rPr>
              <a:t>"While I'm committed to the upkeep, </a:t>
            </a:r>
            <a:r>
              <a:rPr lang="en-US" sz="2400">
                <a:solidFill>
                  <a:srgbClr val="FFFFFF"/>
                </a:solidFill>
                <a:latin typeface="Eras ITC"/>
                <a:cs typeface="Calibri"/>
              </a:rPr>
              <a:t>it's evident that addressing one issue often leads to another</a:t>
            </a:r>
            <a:r>
              <a:rPr lang="en-US" sz="2400">
                <a:latin typeface="Eras ITC"/>
              </a:rPr>
              <a:t>" </a:t>
            </a:r>
          </a:p>
        </p:txBody>
      </p:sp>
      <p:pic>
        <p:nvPicPr>
          <p:cNvPr id="4" name="Content Placeholder 3" descr="A person in a hard hat kneeling on the floor&#10;&#10;Description automatically generated">
            <a:extLst>
              <a:ext uri="{FF2B5EF4-FFF2-40B4-BE49-F238E27FC236}">
                <a16:creationId xmlns:a16="http://schemas.microsoft.com/office/drawing/2014/main" id="{767AADE9-7C98-C690-FEB2-6564EC51E723}"/>
              </a:ext>
            </a:extLst>
          </p:cNvPr>
          <p:cNvPicPr>
            <a:picLocks noGrp="1" noChangeAspect="1"/>
          </p:cNvPicPr>
          <p:nvPr>
            <p:ph idx="1"/>
          </p:nvPr>
        </p:nvPicPr>
        <p:blipFill rotWithShape="1">
          <a:blip r:embed="rId3"/>
          <a:srcRect l="23082" r="14359" b="1"/>
          <a:stretch/>
        </p:blipFill>
        <p:spPr>
          <a:xfrm>
            <a:off x="8251074" y="1116874"/>
            <a:ext cx="3155274" cy="3080573"/>
          </a:xfrm>
          <a:prstGeom prst="rect">
            <a:avLst/>
          </a:prstGeom>
        </p:spPr>
      </p:pic>
      <p:cxnSp>
        <p:nvCxnSpPr>
          <p:cNvPr id="30" name="Straight Connector 29">
            <a:extLst>
              <a:ext uri="{FF2B5EF4-FFF2-40B4-BE49-F238E27FC236}">
                <a16:creationId xmlns:a16="http://schemas.microsoft.com/office/drawing/2014/main" id="{F478F504-9E26-4692-A3E2-5363222B8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498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BBF7-C0C4-D0FE-37F1-6C2B42588E58}"/>
              </a:ext>
            </a:extLst>
          </p:cNvPr>
          <p:cNvSpPr>
            <a:spLocks noGrp="1"/>
          </p:cNvSpPr>
          <p:nvPr>
            <p:ph type="title"/>
          </p:nvPr>
        </p:nvSpPr>
        <p:spPr>
          <a:xfrm>
            <a:off x="1756756" y="906189"/>
            <a:ext cx="8689571" cy="1001886"/>
          </a:xfrm>
        </p:spPr>
        <p:txBody>
          <a:bodyPr anchor="b">
            <a:normAutofit/>
          </a:bodyPr>
          <a:lstStyle/>
          <a:p>
            <a:pPr algn="ctr"/>
            <a:r>
              <a:rPr lang="en-US">
                <a:latin typeface="Eras ITC"/>
              </a:rPr>
              <a:t>Project Purpose and Scope</a:t>
            </a:r>
          </a:p>
        </p:txBody>
      </p:sp>
      <p:sp>
        <p:nvSpPr>
          <p:cNvPr id="25" name="Content Placeholder 24">
            <a:extLst>
              <a:ext uri="{FF2B5EF4-FFF2-40B4-BE49-F238E27FC236}">
                <a16:creationId xmlns:a16="http://schemas.microsoft.com/office/drawing/2014/main" id="{091A9884-429F-618F-87F0-206DD18D931B}"/>
              </a:ext>
            </a:extLst>
          </p:cNvPr>
          <p:cNvSpPr>
            <a:spLocks noGrp="1"/>
          </p:cNvSpPr>
          <p:nvPr>
            <p:ph idx="1"/>
          </p:nvPr>
        </p:nvSpPr>
        <p:spPr>
          <a:xfrm>
            <a:off x="1143000" y="3024753"/>
            <a:ext cx="9905999" cy="3567118"/>
          </a:xfrm>
        </p:spPr>
        <p:txBody>
          <a:bodyPr vert="horz" lIns="91440" tIns="45720" rIns="91440" bIns="45720" rtlCol="0" anchor="t">
            <a:normAutofit/>
          </a:bodyPr>
          <a:lstStyle/>
          <a:p>
            <a:pPr>
              <a:lnSpc>
                <a:spcPct val="100000"/>
              </a:lnSpc>
              <a:spcBef>
                <a:spcPts val="0"/>
              </a:spcBef>
            </a:pPr>
            <a:r>
              <a:rPr lang="en-US" sz="2800">
                <a:latin typeface="Arial"/>
                <a:ea typeface="Calibri"/>
                <a:cs typeface="Arial"/>
              </a:rPr>
              <a:t>Here we will perform high-level analysis of several solutions</a:t>
            </a:r>
          </a:p>
          <a:p>
            <a:pPr>
              <a:lnSpc>
                <a:spcPct val="100000"/>
              </a:lnSpc>
              <a:spcBef>
                <a:spcPts val="0"/>
              </a:spcBef>
            </a:pPr>
            <a:r>
              <a:rPr lang="en-US" sz="2800">
                <a:latin typeface="Eras ITC"/>
                <a:ea typeface="+mn-lt"/>
                <a:cs typeface="Arial"/>
              </a:rPr>
              <a:t>Saving money by minimizing operations cost</a:t>
            </a:r>
            <a:endParaRPr lang="en-US" sz="2800">
              <a:latin typeface="Arial"/>
              <a:ea typeface="+mn-lt"/>
              <a:cs typeface="Arial"/>
            </a:endParaRPr>
          </a:p>
          <a:p>
            <a:pPr>
              <a:lnSpc>
                <a:spcPct val="100000"/>
              </a:lnSpc>
              <a:spcBef>
                <a:spcPts val="0"/>
              </a:spcBef>
            </a:pPr>
            <a:r>
              <a:rPr lang="en-US" sz="2800">
                <a:latin typeface="Eras ITC"/>
                <a:ea typeface="+mn-lt"/>
                <a:cs typeface="+mn-lt"/>
              </a:rPr>
              <a:t>Hard time accessing grants for project</a:t>
            </a:r>
            <a:endParaRPr lang="en-US" sz="2800">
              <a:latin typeface="Eras ITC"/>
              <a:ea typeface="Calibri"/>
              <a:cs typeface="Calibri"/>
            </a:endParaRPr>
          </a:p>
          <a:p>
            <a:pPr>
              <a:lnSpc>
                <a:spcPct val="100000"/>
              </a:lnSpc>
              <a:spcBef>
                <a:spcPts val="0"/>
              </a:spcBef>
            </a:pPr>
            <a:endParaRPr lang="en-US" sz="2800">
              <a:latin typeface="Eras ITC"/>
              <a:cs typeface="Calibri"/>
            </a:endParaRPr>
          </a:p>
          <a:p>
            <a:pPr>
              <a:lnSpc>
                <a:spcPct val="100000"/>
              </a:lnSpc>
              <a:spcBef>
                <a:spcPts val="0"/>
              </a:spcBef>
            </a:pPr>
            <a:endParaRPr lang="en-US" sz="2800">
              <a:latin typeface="Eras ITC"/>
              <a:ea typeface="Calibri"/>
              <a:cs typeface="Calibri"/>
            </a:endParaRPr>
          </a:p>
          <a:p>
            <a:endParaRPr lang="en-US" sz="2800">
              <a:latin typeface="Eras ITC"/>
            </a:endParaRPr>
          </a:p>
        </p:txBody>
      </p:sp>
    </p:spTree>
    <p:extLst>
      <p:ext uri="{BB962C8B-B14F-4D97-AF65-F5344CB8AC3E}">
        <p14:creationId xmlns:p14="http://schemas.microsoft.com/office/powerpoint/2010/main" val="2317122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D576-2D42-3764-674B-697634D27F9B}"/>
              </a:ext>
            </a:extLst>
          </p:cNvPr>
          <p:cNvSpPr>
            <a:spLocks noGrp="1"/>
          </p:cNvSpPr>
          <p:nvPr>
            <p:ph type="title"/>
          </p:nvPr>
        </p:nvSpPr>
        <p:spPr>
          <a:xfrm>
            <a:off x="292100" y="631635"/>
            <a:ext cx="9905999" cy="1360898"/>
          </a:xfrm>
        </p:spPr>
        <p:txBody>
          <a:bodyPr/>
          <a:lstStyle/>
          <a:p>
            <a:r>
              <a:rPr lang="en-US">
                <a:latin typeface="Eras ITC"/>
              </a:rPr>
              <a:t>Current description of System</a:t>
            </a:r>
          </a:p>
        </p:txBody>
      </p:sp>
      <p:sp>
        <p:nvSpPr>
          <p:cNvPr id="3" name="Content Placeholder 2">
            <a:extLst>
              <a:ext uri="{FF2B5EF4-FFF2-40B4-BE49-F238E27FC236}">
                <a16:creationId xmlns:a16="http://schemas.microsoft.com/office/drawing/2014/main" id="{673F8374-DE96-9D54-190C-E9E8E9FB1268}"/>
              </a:ext>
            </a:extLst>
          </p:cNvPr>
          <p:cNvSpPr>
            <a:spLocks noGrp="1"/>
          </p:cNvSpPr>
          <p:nvPr>
            <p:ph idx="1"/>
          </p:nvPr>
        </p:nvSpPr>
        <p:spPr>
          <a:xfrm>
            <a:off x="2898715" y="2686668"/>
            <a:ext cx="3289299" cy="3567118"/>
          </a:xfrm>
        </p:spPr>
        <p:txBody>
          <a:bodyPr vert="horz" lIns="91440" tIns="45720" rIns="91440" bIns="45720" rtlCol="0" anchor="t">
            <a:normAutofit fontScale="92500" lnSpcReduction="10000"/>
          </a:bodyPr>
          <a:lstStyle/>
          <a:p>
            <a:pPr marL="0" indent="0">
              <a:buNone/>
            </a:pPr>
            <a:r>
              <a:rPr lang="en-US">
                <a:latin typeface="Eras ITC"/>
              </a:rPr>
              <a:t>Compressor System</a:t>
            </a:r>
          </a:p>
          <a:p>
            <a:pPr marL="342900" indent="-342900"/>
            <a:r>
              <a:rPr lang="en-US">
                <a:latin typeface="Eras ITC"/>
              </a:rPr>
              <a:t>Over 30 years old</a:t>
            </a:r>
          </a:p>
          <a:p>
            <a:pPr marL="342900" indent="-342900"/>
            <a:r>
              <a:rPr lang="en-US">
                <a:latin typeface="Eras ITC"/>
              </a:rPr>
              <a:t>Lack Variable Frequency Drives (VFDs)</a:t>
            </a:r>
          </a:p>
          <a:p>
            <a:pPr marL="342900" indent="-342900"/>
            <a:r>
              <a:rPr lang="en-US">
                <a:latin typeface="Eras ITC"/>
              </a:rPr>
              <a:t>High power consumption resulting in high monthly bills</a:t>
            </a:r>
          </a:p>
          <a:p>
            <a:pPr marL="342900" indent="-342900"/>
            <a:r>
              <a:rPr lang="en-US">
                <a:latin typeface="Eras ITC"/>
              </a:rPr>
              <a:t>Frequent breakdowns and maintenance issues</a:t>
            </a:r>
          </a:p>
          <a:p>
            <a:pPr marL="0" indent="0">
              <a:buNone/>
            </a:pPr>
            <a:endParaRPr lang="en-US"/>
          </a:p>
        </p:txBody>
      </p:sp>
      <p:sp>
        <p:nvSpPr>
          <p:cNvPr id="4" name="TextBox 3">
            <a:extLst>
              <a:ext uri="{FF2B5EF4-FFF2-40B4-BE49-F238E27FC236}">
                <a16:creationId xmlns:a16="http://schemas.microsoft.com/office/drawing/2014/main" id="{85B684B7-1FE9-08BB-B484-C1F4FC8BBF96}"/>
              </a:ext>
            </a:extLst>
          </p:cNvPr>
          <p:cNvSpPr txBox="1"/>
          <p:nvPr/>
        </p:nvSpPr>
        <p:spPr>
          <a:xfrm>
            <a:off x="9047012" y="2687727"/>
            <a:ext cx="2981325" cy="300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latin typeface="Eras ITC"/>
              </a:rPr>
              <a:t>Climate Control Challenges</a:t>
            </a:r>
          </a:p>
          <a:p>
            <a:endParaRPr lang="en-US" sz="1900">
              <a:latin typeface="Eras ITC"/>
            </a:endParaRPr>
          </a:p>
          <a:p>
            <a:pPr marL="285750" indent="-285750">
              <a:buFont typeface="Arial"/>
              <a:buChar char="•"/>
            </a:pPr>
            <a:r>
              <a:rPr lang="en-US" sz="1900">
                <a:latin typeface="Eras ITC"/>
              </a:rPr>
              <a:t>Difficulty in maintain internal atmosphere</a:t>
            </a:r>
          </a:p>
          <a:p>
            <a:endParaRPr lang="en-US" sz="1900">
              <a:latin typeface="Eras ITC"/>
            </a:endParaRPr>
          </a:p>
          <a:p>
            <a:pPr marL="285750" indent="-285750">
              <a:buFont typeface="Arial"/>
              <a:buChar char="•"/>
            </a:pPr>
            <a:r>
              <a:rPr lang="en-US" sz="1900">
                <a:latin typeface="Eras ITC"/>
              </a:rPr>
              <a:t>Issues during summer, potential internal rain, leading to additional correction time. </a:t>
            </a:r>
          </a:p>
          <a:p>
            <a:endParaRPr lang="en-US"/>
          </a:p>
        </p:txBody>
      </p:sp>
      <p:sp>
        <p:nvSpPr>
          <p:cNvPr id="5" name="TextBox 4">
            <a:extLst>
              <a:ext uri="{FF2B5EF4-FFF2-40B4-BE49-F238E27FC236}">
                <a16:creationId xmlns:a16="http://schemas.microsoft.com/office/drawing/2014/main" id="{624344C0-7A51-3417-C874-AAFD27254046}"/>
              </a:ext>
            </a:extLst>
          </p:cNvPr>
          <p:cNvSpPr txBox="1"/>
          <p:nvPr/>
        </p:nvSpPr>
        <p:spPr>
          <a:xfrm>
            <a:off x="184274" y="2692771"/>
            <a:ext cx="2794000" cy="300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Eras ITC"/>
              </a:rPr>
              <a:t>Ticketing system</a:t>
            </a:r>
          </a:p>
          <a:p>
            <a:endParaRPr lang="en-US" sz="1900">
              <a:latin typeface="Eras ITC"/>
            </a:endParaRPr>
          </a:p>
          <a:p>
            <a:pPr marL="342900" indent="-342900">
              <a:buFont typeface="Arial"/>
              <a:buChar char="•"/>
            </a:pPr>
            <a:r>
              <a:rPr lang="en-US" sz="1900">
                <a:latin typeface="Eras ITC"/>
              </a:rPr>
              <a:t>Ticketing system is managed through </a:t>
            </a:r>
            <a:r>
              <a:rPr lang="en-US" sz="1900" err="1">
                <a:latin typeface="Eras ITC"/>
              </a:rPr>
              <a:t>Vivenu</a:t>
            </a:r>
          </a:p>
          <a:p>
            <a:pPr marL="342900" indent="-342900">
              <a:buFont typeface="Arial"/>
              <a:buChar char="•"/>
            </a:pPr>
            <a:r>
              <a:rPr lang="en-US" sz="1900">
                <a:latin typeface="Eras ITC"/>
              </a:rPr>
              <a:t>Owner expressed satisfaction with current ticketing process</a:t>
            </a:r>
            <a:endParaRPr lang="en-US"/>
          </a:p>
          <a:p>
            <a:endParaRPr lang="en-US"/>
          </a:p>
        </p:txBody>
      </p:sp>
      <p:sp>
        <p:nvSpPr>
          <p:cNvPr id="6" name="TextBox 5">
            <a:extLst>
              <a:ext uri="{FF2B5EF4-FFF2-40B4-BE49-F238E27FC236}">
                <a16:creationId xmlns:a16="http://schemas.microsoft.com/office/drawing/2014/main" id="{C5C92A7A-4998-61D0-DF29-8810900FBBAB}"/>
              </a:ext>
            </a:extLst>
          </p:cNvPr>
          <p:cNvSpPr txBox="1"/>
          <p:nvPr/>
        </p:nvSpPr>
        <p:spPr>
          <a:xfrm>
            <a:off x="6183248" y="2686984"/>
            <a:ext cx="2768600" cy="24776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Eras ITC"/>
              </a:rPr>
              <a:t>Energy Efficiency Consideration</a:t>
            </a:r>
            <a:endParaRPr lang="en-US"/>
          </a:p>
          <a:p>
            <a:endParaRPr lang="en-US" sz="2000">
              <a:latin typeface="Eras ITC"/>
            </a:endParaRPr>
          </a:p>
          <a:p>
            <a:pPr marL="342900" indent="-342900">
              <a:buFont typeface="Arial"/>
              <a:buChar char="•"/>
            </a:pPr>
            <a:r>
              <a:rPr lang="en-US" sz="1900">
                <a:latin typeface="Eras ITC"/>
              </a:rPr>
              <a:t>No current solar power implementation</a:t>
            </a:r>
          </a:p>
          <a:p>
            <a:pPr marL="342900" indent="-342900">
              <a:buFont typeface="Arial"/>
              <a:buChar char="•"/>
            </a:pPr>
            <a:r>
              <a:rPr lang="en-US" sz="1900">
                <a:latin typeface="Eras ITC"/>
              </a:rPr>
              <a:t>Owner has researched solar options</a:t>
            </a:r>
            <a:endParaRPr lang="en-US"/>
          </a:p>
        </p:txBody>
      </p:sp>
    </p:spTree>
    <p:extLst>
      <p:ext uri="{BB962C8B-B14F-4D97-AF65-F5344CB8AC3E}">
        <p14:creationId xmlns:p14="http://schemas.microsoft.com/office/powerpoint/2010/main" val="366826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AD2284B-B8B7-4BE1-A9DE-32E5FCF7B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5BF47A84-05AE-2084-20D8-5495BC2EB372}"/>
              </a:ext>
            </a:extLst>
          </p:cNvPr>
          <p:cNvPicPr>
            <a:picLocks noChangeAspect="1"/>
          </p:cNvPicPr>
          <p:nvPr/>
        </p:nvPicPr>
        <p:blipFill>
          <a:blip r:embed="rId3"/>
          <a:stretch>
            <a:fillRect/>
          </a:stretch>
        </p:blipFill>
        <p:spPr>
          <a:xfrm>
            <a:off x="90498" y="59521"/>
            <a:ext cx="4612814" cy="4830704"/>
          </a:xfrm>
          <a:prstGeom prst="rect">
            <a:avLst/>
          </a:prstGeom>
        </p:spPr>
      </p:pic>
      <p:sp>
        <p:nvSpPr>
          <p:cNvPr id="2" name="Title 1">
            <a:extLst>
              <a:ext uri="{FF2B5EF4-FFF2-40B4-BE49-F238E27FC236}">
                <a16:creationId xmlns:a16="http://schemas.microsoft.com/office/drawing/2014/main" id="{404FF413-948C-8D3F-2EEF-6730B3D130C2}"/>
              </a:ext>
            </a:extLst>
          </p:cNvPr>
          <p:cNvSpPr>
            <a:spLocks noGrp="1"/>
          </p:cNvSpPr>
          <p:nvPr>
            <p:ph type="title"/>
          </p:nvPr>
        </p:nvSpPr>
        <p:spPr>
          <a:xfrm>
            <a:off x="5102157" y="4661939"/>
            <a:ext cx="5946841" cy="1510261"/>
          </a:xfrm>
        </p:spPr>
        <p:txBody>
          <a:bodyPr anchor="b">
            <a:normAutofit/>
          </a:bodyPr>
          <a:lstStyle/>
          <a:p>
            <a:pPr algn="r"/>
            <a:r>
              <a:rPr lang="en-US">
                <a:latin typeface="Eras ITC"/>
              </a:rPr>
              <a:t>Similar Business Research </a:t>
            </a:r>
          </a:p>
        </p:txBody>
      </p:sp>
      <p:sp>
        <p:nvSpPr>
          <p:cNvPr id="16" name="Content Placeholder 15">
            <a:extLst>
              <a:ext uri="{FF2B5EF4-FFF2-40B4-BE49-F238E27FC236}">
                <a16:creationId xmlns:a16="http://schemas.microsoft.com/office/drawing/2014/main" id="{BE622141-B77B-8AA6-EDB0-F862308EABAC}"/>
              </a:ext>
            </a:extLst>
          </p:cNvPr>
          <p:cNvSpPr>
            <a:spLocks noGrp="1"/>
          </p:cNvSpPr>
          <p:nvPr>
            <p:ph idx="1"/>
          </p:nvPr>
        </p:nvSpPr>
        <p:spPr>
          <a:xfrm>
            <a:off x="7534227" y="1452153"/>
            <a:ext cx="4302173" cy="3427143"/>
          </a:xfrm>
        </p:spPr>
        <p:txBody>
          <a:bodyPr anchor="t">
            <a:normAutofit/>
          </a:bodyPr>
          <a:lstStyle/>
          <a:p>
            <a:pPr marL="0" indent="0" algn="ctr">
              <a:buNone/>
            </a:pPr>
            <a:r>
              <a:rPr lang="en-US">
                <a:latin typeface="Eras ITC"/>
              </a:rPr>
              <a:t>When doing similar business research, we came across this system analysis. Even with being published in 1980, it still gave valuable insight on what was considered when trying to reduce energy costs.</a:t>
            </a:r>
          </a:p>
        </p:txBody>
      </p:sp>
      <p:sp>
        <p:nvSpPr>
          <p:cNvPr id="5" name="TextBox 4">
            <a:extLst>
              <a:ext uri="{FF2B5EF4-FFF2-40B4-BE49-F238E27FC236}">
                <a16:creationId xmlns:a16="http://schemas.microsoft.com/office/drawing/2014/main" id="{C8219AA4-9C96-466E-89C9-75A148F76A4E}"/>
              </a:ext>
            </a:extLst>
          </p:cNvPr>
          <p:cNvSpPr txBox="1"/>
          <p:nvPr/>
        </p:nvSpPr>
        <p:spPr>
          <a:xfrm>
            <a:off x="85725" y="5184774"/>
            <a:ext cx="37528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latin typeface="Eras ITC"/>
                <a:ea typeface="+mn-lt"/>
                <a:cs typeface="+mn-lt"/>
              </a:rPr>
              <a:t>https://www.osti.gov/servlets/purl/5070122</a:t>
            </a:r>
            <a:endParaRPr lang="en-US">
              <a:solidFill>
                <a:schemeClr val="bg1"/>
              </a:solidFill>
              <a:latin typeface="Eras ITC"/>
            </a:endParaRPr>
          </a:p>
        </p:txBody>
      </p:sp>
    </p:spTree>
    <p:extLst>
      <p:ext uri="{BB962C8B-B14F-4D97-AF65-F5344CB8AC3E}">
        <p14:creationId xmlns:p14="http://schemas.microsoft.com/office/powerpoint/2010/main" val="117599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7" name="Straight Connector 16">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9F1FBF-CEE4-EC80-F9B4-BC29B3D7A094}"/>
              </a:ext>
            </a:extLst>
          </p:cNvPr>
          <p:cNvSpPr>
            <a:spLocks noGrp="1"/>
          </p:cNvSpPr>
          <p:nvPr>
            <p:ph type="title"/>
          </p:nvPr>
        </p:nvSpPr>
        <p:spPr>
          <a:xfrm>
            <a:off x="2477929" y="1181101"/>
            <a:ext cx="7236143" cy="2610914"/>
          </a:xfrm>
        </p:spPr>
        <p:txBody>
          <a:bodyPr vert="horz" lIns="91440" tIns="45720" rIns="91440" bIns="45720" rtlCol="0" anchor="b">
            <a:normAutofit/>
          </a:bodyPr>
          <a:lstStyle/>
          <a:p>
            <a:pPr algn="ctr"/>
            <a:r>
              <a:rPr lang="en-US" sz="4800" cap="all" spc="300">
                <a:latin typeface="Eras ITC"/>
              </a:rPr>
              <a:t>Proposed Alternatives</a:t>
            </a:r>
          </a:p>
        </p:txBody>
      </p:sp>
      <p:sp>
        <p:nvSpPr>
          <p:cNvPr id="21" name="Freeform: Shape 20">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3" name="Straight Connector 22">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81780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32744-C00D-A4CB-7AE4-41E7C6310B51}"/>
              </a:ext>
            </a:extLst>
          </p:cNvPr>
          <p:cNvSpPr>
            <a:spLocks noGrp="1"/>
          </p:cNvSpPr>
          <p:nvPr>
            <p:ph type="title"/>
          </p:nvPr>
        </p:nvSpPr>
        <p:spPr>
          <a:xfrm>
            <a:off x="1756756" y="906189"/>
            <a:ext cx="8689571" cy="1001886"/>
          </a:xfrm>
        </p:spPr>
        <p:txBody>
          <a:bodyPr anchor="b">
            <a:normAutofit/>
          </a:bodyPr>
          <a:lstStyle/>
          <a:p>
            <a:pPr algn="ctr"/>
            <a:r>
              <a:rPr lang="en-US">
                <a:latin typeface="Eras ITC"/>
              </a:rPr>
              <a:t>Solar</a:t>
            </a:r>
          </a:p>
        </p:txBody>
      </p:sp>
      <p:cxnSp>
        <p:nvCxnSpPr>
          <p:cNvPr id="40" name="Straight Connector 39">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BE1CF6EC-3473-36EA-CEC7-0A8FE57B2A0B}"/>
              </a:ext>
            </a:extLst>
          </p:cNvPr>
          <p:cNvGraphicFramePr>
            <a:graphicFrameLocks noGrp="1"/>
          </p:cNvGraphicFramePr>
          <p:nvPr>
            <p:ph idx="1"/>
            <p:extLst>
              <p:ext uri="{D42A27DB-BD31-4B8C-83A1-F6EECF244321}">
                <p14:modId xmlns:p14="http://schemas.microsoft.com/office/powerpoint/2010/main" val="2437631287"/>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5826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B8D263A4-AE4E-9D21-B6C9-2DB69C12E979}"/>
              </a:ext>
            </a:extLst>
          </p:cNvPr>
          <p:cNvPicPr>
            <a:picLocks noGrp="1" noChangeAspect="1"/>
          </p:cNvPicPr>
          <p:nvPr>
            <p:ph idx="1"/>
          </p:nvPr>
        </p:nvPicPr>
        <p:blipFill>
          <a:blip r:embed="rId3"/>
          <a:stretch>
            <a:fillRect/>
          </a:stretch>
        </p:blipFill>
        <p:spPr>
          <a:xfrm>
            <a:off x="6029261" y="45243"/>
            <a:ext cx="6161102" cy="3452288"/>
          </a:xfrm>
        </p:spPr>
      </p:pic>
      <p:sp>
        <p:nvSpPr>
          <p:cNvPr id="27" name="Freeform: Shape 26">
            <a:extLst>
              <a:ext uri="{FF2B5EF4-FFF2-40B4-BE49-F238E27FC236}">
                <a16:creationId xmlns:a16="http://schemas.microsoft.com/office/drawing/2014/main" id="{3F51EE1E-6258-4F09-963A-853315C6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315128B-95CF-4267-E69C-FFC8D5C4E9E4}"/>
              </a:ext>
            </a:extLst>
          </p:cNvPr>
          <p:cNvSpPr>
            <a:spLocks noGrp="1"/>
          </p:cNvSpPr>
          <p:nvPr>
            <p:ph type="title"/>
          </p:nvPr>
        </p:nvSpPr>
        <p:spPr>
          <a:xfrm>
            <a:off x="1143001" y="872935"/>
            <a:ext cx="5999018" cy="1360898"/>
          </a:xfrm>
        </p:spPr>
        <p:txBody>
          <a:bodyPr vert="horz" lIns="91440" tIns="45720" rIns="91440" bIns="45720" rtlCol="0" anchor="ctr">
            <a:normAutofit/>
          </a:bodyPr>
          <a:lstStyle/>
          <a:p>
            <a:r>
              <a:rPr lang="en-US" kern="1200">
                <a:latin typeface="Eras ITC"/>
              </a:rPr>
              <a:t>Humidity</a:t>
            </a:r>
          </a:p>
        </p:txBody>
      </p:sp>
      <p:sp>
        <p:nvSpPr>
          <p:cNvPr id="11" name="TextBox 10">
            <a:extLst>
              <a:ext uri="{FF2B5EF4-FFF2-40B4-BE49-F238E27FC236}">
                <a16:creationId xmlns:a16="http://schemas.microsoft.com/office/drawing/2014/main" id="{E2568536-31BE-2569-2979-C686CB80C22C}"/>
              </a:ext>
            </a:extLst>
          </p:cNvPr>
          <p:cNvSpPr txBox="1"/>
          <p:nvPr/>
        </p:nvSpPr>
        <p:spPr>
          <a:xfrm>
            <a:off x="1073728" y="2072253"/>
            <a:ext cx="4953000" cy="356711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20000"/>
              </a:lnSpc>
              <a:spcAft>
                <a:spcPts val="600"/>
              </a:spcAft>
            </a:pPr>
            <a:r>
              <a:rPr lang="en-US" sz="2400">
                <a:latin typeface="Eras ITC"/>
              </a:rPr>
              <a:t>Currently there is no humidity control in the arena </a:t>
            </a:r>
          </a:p>
          <a:p>
            <a:pPr>
              <a:lnSpc>
                <a:spcPct val="120000"/>
              </a:lnSpc>
              <a:spcAft>
                <a:spcPts val="600"/>
              </a:spcAft>
            </a:pPr>
            <a:endParaRPr lang="en-US" sz="2400">
              <a:latin typeface="Eras ITC"/>
            </a:endParaRPr>
          </a:p>
          <a:p>
            <a:pPr>
              <a:lnSpc>
                <a:spcPct val="120000"/>
              </a:lnSpc>
              <a:spcAft>
                <a:spcPts val="600"/>
              </a:spcAft>
            </a:pPr>
            <a:r>
              <a:rPr lang="en-US" sz="2400">
                <a:latin typeface="Eras ITC"/>
              </a:rPr>
              <a:t>Munters</a:t>
            </a:r>
          </a:p>
          <a:p>
            <a:pPr>
              <a:lnSpc>
                <a:spcPct val="120000"/>
              </a:lnSpc>
              <a:spcAft>
                <a:spcPts val="600"/>
              </a:spcAft>
            </a:pPr>
            <a:r>
              <a:rPr lang="en-US" sz="2400">
                <a:latin typeface="Eras ITC"/>
              </a:rPr>
              <a:t>Desert Aire</a:t>
            </a:r>
            <a:endParaRPr lang="en-US"/>
          </a:p>
          <a:p>
            <a:pPr>
              <a:lnSpc>
                <a:spcPct val="120000"/>
              </a:lnSpc>
              <a:spcAft>
                <a:spcPts val="600"/>
              </a:spcAft>
            </a:pPr>
            <a:r>
              <a:rPr lang="en-US" sz="2400">
                <a:latin typeface="Eras ITC"/>
              </a:rPr>
              <a:t>Climate by Design International</a:t>
            </a:r>
          </a:p>
          <a:p>
            <a:pPr>
              <a:lnSpc>
                <a:spcPct val="120000"/>
              </a:lnSpc>
              <a:spcAft>
                <a:spcPts val="600"/>
              </a:spcAft>
            </a:pPr>
            <a:endParaRPr lang="en-US" sz="2400">
              <a:latin typeface="Eras ITC"/>
            </a:endParaRPr>
          </a:p>
        </p:txBody>
      </p:sp>
      <p:cxnSp>
        <p:nvCxnSpPr>
          <p:cNvPr id="29" name="Straight Connector 28">
            <a:extLst>
              <a:ext uri="{FF2B5EF4-FFF2-40B4-BE49-F238E27FC236}">
                <a16:creationId xmlns:a16="http://schemas.microsoft.com/office/drawing/2014/main" id="{7FA07B03-7E5B-4F33-A494-D72BC5BEB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Industrial Dehumidifier &amp; Dehumidification Systems Manufacturer | Munters">
            <a:extLst>
              <a:ext uri="{FF2B5EF4-FFF2-40B4-BE49-F238E27FC236}">
                <a16:creationId xmlns:a16="http://schemas.microsoft.com/office/drawing/2014/main" id="{91A6A0DD-237E-F797-A938-8AACD5A8ABD2}"/>
              </a:ext>
            </a:extLst>
          </p:cNvPr>
          <p:cNvPicPr>
            <a:picLocks noChangeAspect="1"/>
          </p:cNvPicPr>
          <p:nvPr/>
        </p:nvPicPr>
        <p:blipFill>
          <a:blip r:embed="rId4"/>
          <a:stretch>
            <a:fillRect/>
          </a:stretch>
        </p:blipFill>
        <p:spPr>
          <a:xfrm>
            <a:off x="4145844" y="5143371"/>
            <a:ext cx="2743200" cy="748145"/>
          </a:xfrm>
          <a:prstGeom prst="rect">
            <a:avLst/>
          </a:prstGeom>
        </p:spPr>
      </p:pic>
      <p:pic>
        <p:nvPicPr>
          <p:cNvPr id="4" name="Picture 3" descr="Climate by Design International">
            <a:extLst>
              <a:ext uri="{FF2B5EF4-FFF2-40B4-BE49-F238E27FC236}">
                <a16:creationId xmlns:a16="http://schemas.microsoft.com/office/drawing/2014/main" id="{3203CEE1-CBC0-C203-F35E-9CD1999F762B}"/>
              </a:ext>
            </a:extLst>
          </p:cNvPr>
          <p:cNvPicPr>
            <a:picLocks noChangeAspect="1"/>
          </p:cNvPicPr>
          <p:nvPr/>
        </p:nvPicPr>
        <p:blipFill>
          <a:blip r:embed="rId5"/>
          <a:stretch>
            <a:fillRect/>
          </a:stretch>
        </p:blipFill>
        <p:spPr>
          <a:xfrm>
            <a:off x="9958916" y="4118152"/>
            <a:ext cx="2095500" cy="1895475"/>
          </a:xfrm>
          <a:prstGeom prst="rect">
            <a:avLst/>
          </a:prstGeom>
        </p:spPr>
      </p:pic>
      <p:pic>
        <p:nvPicPr>
          <p:cNvPr id="5" name="Picture 4" descr="Desert Aire Indoor Pool Dehumidifiers | SVL, Inc.">
            <a:extLst>
              <a:ext uri="{FF2B5EF4-FFF2-40B4-BE49-F238E27FC236}">
                <a16:creationId xmlns:a16="http://schemas.microsoft.com/office/drawing/2014/main" id="{14BE0929-26F0-F05A-F952-B8DA7CC6FED6}"/>
              </a:ext>
            </a:extLst>
          </p:cNvPr>
          <p:cNvPicPr>
            <a:picLocks noChangeAspect="1"/>
          </p:cNvPicPr>
          <p:nvPr/>
        </p:nvPicPr>
        <p:blipFill>
          <a:blip r:embed="rId6"/>
          <a:stretch>
            <a:fillRect/>
          </a:stretch>
        </p:blipFill>
        <p:spPr>
          <a:xfrm>
            <a:off x="7038958" y="4151056"/>
            <a:ext cx="2619375" cy="1743075"/>
          </a:xfrm>
          <a:prstGeom prst="rect">
            <a:avLst/>
          </a:prstGeom>
        </p:spPr>
      </p:pic>
    </p:spTree>
    <p:extLst>
      <p:ext uri="{BB962C8B-B14F-4D97-AF65-F5344CB8AC3E}">
        <p14:creationId xmlns:p14="http://schemas.microsoft.com/office/powerpoint/2010/main" val="2629663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8" name="Picture 37" descr="A diagram of a solar panel&#10;&#10;Description automatically generated">
            <a:extLst>
              <a:ext uri="{FF2B5EF4-FFF2-40B4-BE49-F238E27FC236}">
                <a16:creationId xmlns:a16="http://schemas.microsoft.com/office/drawing/2014/main" id="{9801F6EC-F196-CB35-F02F-7BCF4CB7B61F}"/>
              </a:ext>
            </a:extLst>
          </p:cNvPr>
          <p:cNvPicPr>
            <a:picLocks noChangeAspect="1"/>
          </p:cNvPicPr>
          <p:nvPr/>
        </p:nvPicPr>
        <p:blipFill>
          <a:blip r:embed="rId3"/>
          <a:stretch>
            <a:fillRect/>
          </a:stretch>
        </p:blipFill>
        <p:spPr>
          <a:xfrm>
            <a:off x="6931086" y="3810548"/>
            <a:ext cx="5355361" cy="3051134"/>
          </a:xfrm>
          <a:prstGeom prst="rect">
            <a:avLst/>
          </a:prstGeom>
        </p:spPr>
      </p:pic>
      <p:sp>
        <p:nvSpPr>
          <p:cNvPr id="47" name="Freeform: Shape 46">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A886FEB-C394-B0FE-65B9-35FB5EE09C28}"/>
              </a:ext>
            </a:extLst>
          </p:cNvPr>
          <p:cNvSpPr>
            <a:spLocks noGrp="1"/>
          </p:cNvSpPr>
          <p:nvPr>
            <p:ph type="title"/>
          </p:nvPr>
        </p:nvSpPr>
        <p:spPr>
          <a:xfrm>
            <a:off x="437444" y="223826"/>
            <a:ext cx="7492285" cy="1360898"/>
          </a:xfrm>
        </p:spPr>
        <p:txBody>
          <a:bodyPr>
            <a:normAutofit/>
          </a:bodyPr>
          <a:lstStyle/>
          <a:p>
            <a:r>
              <a:rPr lang="en-US">
                <a:latin typeface="Eras ITC"/>
              </a:rPr>
              <a:t>Compressors</a:t>
            </a:r>
          </a:p>
        </p:txBody>
      </p:sp>
      <p:graphicFrame>
        <p:nvGraphicFramePr>
          <p:cNvPr id="14" name="Content Placeholder 2">
            <a:extLst>
              <a:ext uri="{FF2B5EF4-FFF2-40B4-BE49-F238E27FC236}">
                <a16:creationId xmlns:a16="http://schemas.microsoft.com/office/drawing/2014/main" id="{E8ED612F-EFAC-EAE7-C565-8DFE1DA44D65}"/>
              </a:ext>
            </a:extLst>
          </p:cNvPr>
          <p:cNvGraphicFramePr>
            <a:graphicFrameLocks noGrp="1"/>
          </p:cNvGraphicFramePr>
          <p:nvPr>
            <p:ph idx="1"/>
            <p:extLst>
              <p:ext uri="{D42A27DB-BD31-4B8C-83A1-F6EECF244321}">
                <p14:modId xmlns:p14="http://schemas.microsoft.com/office/powerpoint/2010/main" val="819858725"/>
              </p:ext>
            </p:extLst>
          </p:nvPr>
        </p:nvGraphicFramePr>
        <p:xfrm>
          <a:off x="434623" y="645751"/>
          <a:ext cx="6817612" cy="34498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4" name="TextBox 1">
            <a:extLst>
              <a:ext uri="{FF2B5EF4-FFF2-40B4-BE49-F238E27FC236}">
                <a16:creationId xmlns:a16="http://schemas.microsoft.com/office/drawing/2014/main" id="{C708F1E4-62BB-7956-EB34-432883E53919}"/>
              </a:ext>
            </a:extLst>
          </p:cNvPr>
          <p:cNvSpPr txBox="1"/>
          <p:nvPr/>
        </p:nvSpPr>
        <p:spPr>
          <a:xfrm>
            <a:off x="708378" y="3725333"/>
            <a:ext cx="6032500" cy="16312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Eras ITC"/>
                <a:cs typeface="Segoe UI"/>
              </a:rPr>
              <a:t>Reputable Manufactures​</a:t>
            </a:r>
          </a:p>
          <a:p>
            <a:endParaRPr lang="en-US" sz="2000">
              <a:latin typeface="Eras ITC"/>
              <a:cs typeface="Segoe UI"/>
            </a:endParaRPr>
          </a:p>
          <a:p>
            <a:r>
              <a:rPr lang="en-US" sz="2000">
                <a:latin typeface="Eras ITC"/>
                <a:cs typeface="Segoe UI"/>
              </a:rPr>
              <a:t>Bitzer: Globally recognized</a:t>
            </a:r>
          </a:p>
          <a:p>
            <a:r>
              <a:rPr lang="en-US" sz="2000">
                <a:latin typeface="Eras ITC"/>
                <a:cs typeface="Segoe UI"/>
              </a:rPr>
              <a:t> ​</a:t>
            </a:r>
            <a:endParaRPr lang="en-US"/>
          </a:p>
          <a:p>
            <a:r>
              <a:rPr lang="en-US" sz="2000">
                <a:latin typeface="Eras ITC"/>
                <a:cs typeface="Segoe UI"/>
              </a:rPr>
              <a:t>Danfoss: Well-Established manufacturer</a:t>
            </a:r>
          </a:p>
        </p:txBody>
      </p:sp>
      <p:pic>
        <p:nvPicPr>
          <p:cNvPr id="22" name="Picture 21" descr="A green and white logo with University of North Texas in the background&#10;&#10;Description automatically generated">
            <a:extLst>
              <a:ext uri="{FF2B5EF4-FFF2-40B4-BE49-F238E27FC236}">
                <a16:creationId xmlns:a16="http://schemas.microsoft.com/office/drawing/2014/main" id="{7F405BBA-1122-B21C-D4B6-0702D0CB0271}"/>
              </a:ext>
            </a:extLst>
          </p:cNvPr>
          <p:cNvPicPr>
            <a:picLocks noChangeAspect="1"/>
          </p:cNvPicPr>
          <p:nvPr/>
        </p:nvPicPr>
        <p:blipFill>
          <a:blip r:embed="rId9"/>
          <a:stretch>
            <a:fillRect/>
          </a:stretch>
        </p:blipFill>
        <p:spPr>
          <a:xfrm>
            <a:off x="307622" y="5605882"/>
            <a:ext cx="2743200" cy="980237"/>
          </a:xfrm>
          <a:prstGeom prst="rect">
            <a:avLst/>
          </a:prstGeom>
        </p:spPr>
      </p:pic>
      <p:pic>
        <p:nvPicPr>
          <p:cNvPr id="42" name="Picture 41" descr="Danfoss Launches Alsense™ IoT Food Retail Services, Powered by Microsoft  Azure | 2020-10-12 | Engineered Systems Magazine">
            <a:extLst>
              <a:ext uri="{FF2B5EF4-FFF2-40B4-BE49-F238E27FC236}">
                <a16:creationId xmlns:a16="http://schemas.microsoft.com/office/drawing/2014/main" id="{D9183CDE-B086-ADDB-CB32-1467C2581577}"/>
              </a:ext>
            </a:extLst>
          </p:cNvPr>
          <p:cNvPicPr>
            <a:picLocks noChangeAspect="1"/>
          </p:cNvPicPr>
          <p:nvPr/>
        </p:nvPicPr>
        <p:blipFill>
          <a:blip r:embed="rId10"/>
          <a:stretch>
            <a:fillRect/>
          </a:stretch>
        </p:blipFill>
        <p:spPr>
          <a:xfrm>
            <a:off x="3360384" y="5544785"/>
            <a:ext cx="2733675" cy="1088321"/>
          </a:xfrm>
          <a:prstGeom prst="rect">
            <a:avLst/>
          </a:prstGeom>
        </p:spPr>
      </p:pic>
    </p:spTree>
    <p:extLst>
      <p:ext uri="{BB962C8B-B14F-4D97-AF65-F5344CB8AC3E}">
        <p14:creationId xmlns:p14="http://schemas.microsoft.com/office/powerpoint/2010/main" val="1574588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9331CD-F555-43B2-949F-9D00468E5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E9A48D2-94BA-42D2-BB04-ABB637E9D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3209"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B7FC67-6882-EA25-7DA0-B45DA3FDA930}"/>
              </a:ext>
            </a:extLst>
          </p:cNvPr>
          <p:cNvSpPr>
            <a:spLocks noGrp="1"/>
          </p:cNvSpPr>
          <p:nvPr>
            <p:ph type="title"/>
          </p:nvPr>
        </p:nvSpPr>
        <p:spPr>
          <a:xfrm>
            <a:off x="403411" y="733033"/>
            <a:ext cx="6089549" cy="2405218"/>
          </a:xfrm>
        </p:spPr>
        <p:txBody>
          <a:bodyPr anchor="t">
            <a:normAutofit/>
          </a:bodyPr>
          <a:lstStyle/>
          <a:p>
            <a:r>
              <a:rPr lang="en-US">
                <a:latin typeface="Eras ITC"/>
              </a:rPr>
              <a:t>Recommended Alternative: </a:t>
            </a:r>
            <a:r>
              <a:rPr lang="en-US">
                <a:solidFill>
                  <a:schemeClr val="accent4">
                    <a:lumMod val="60000"/>
                    <a:lumOff val="40000"/>
                  </a:schemeClr>
                </a:solidFill>
                <a:latin typeface="Eras ITC"/>
              </a:rPr>
              <a:t>Solar Panels</a:t>
            </a:r>
          </a:p>
        </p:txBody>
      </p:sp>
      <p:sp>
        <p:nvSpPr>
          <p:cNvPr id="3" name="Content Placeholder 2">
            <a:extLst>
              <a:ext uri="{FF2B5EF4-FFF2-40B4-BE49-F238E27FC236}">
                <a16:creationId xmlns:a16="http://schemas.microsoft.com/office/drawing/2014/main" id="{27BEDFBA-68DE-0327-15A2-97B73970E3B9}"/>
              </a:ext>
            </a:extLst>
          </p:cNvPr>
          <p:cNvSpPr>
            <a:spLocks noGrp="1"/>
          </p:cNvSpPr>
          <p:nvPr>
            <p:ph idx="1"/>
          </p:nvPr>
        </p:nvSpPr>
        <p:spPr>
          <a:xfrm>
            <a:off x="3356630" y="2765175"/>
            <a:ext cx="6269219" cy="2813113"/>
          </a:xfrm>
        </p:spPr>
        <p:txBody>
          <a:bodyPr vert="horz" lIns="91440" tIns="45720" rIns="91440" bIns="45720" rtlCol="0" anchor="b">
            <a:noAutofit/>
          </a:bodyPr>
          <a:lstStyle/>
          <a:p>
            <a:r>
              <a:rPr lang="en-US" sz="2400">
                <a:latin typeface="Eras ITC"/>
              </a:rPr>
              <a:t>Going solar could save up to </a:t>
            </a:r>
            <a:r>
              <a:rPr lang="en-US" sz="2400">
                <a:solidFill>
                  <a:schemeClr val="accent4">
                    <a:lumMod val="60000"/>
                    <a:lumOff val="40000"/>
                  </a:schemeClr>
                </a:solidFill>
                <a:latin typeface="Eras ITC"/>
              </a:rPr>
              <a:t>$12k </a:t>
            </a:r>
            <a:r>
              <a:rPr lang="en-US" sz="2400">
                <a:latin typeface="Eras ITC"/>
              </a:rPr>
              <a:t>/ year</a:t>
            </a:r>
            <a:endParaRPr lang="en-US">
              <a:latin typeface="Eras ITC"/>
            </a:endParaRPr>
          </a:p>
          <a:p>
            <a:r>
              <a:rPr lang="en-US" sz="2400">
                <a:latin typeface="Eras ITC"/>
              </a:rPr>
              <a:t>ROE of up to </a:t>
            </a:r>
            <a:r>
              <a:rPr lang="en-US" sz="2400">
                <a:solidFill>
                  <a:schemeClr val="accent4">
                    <a:lumMod val="60000"/>
                    <a:lumOff val="40000"/>
                  </a:schemeClr>
                </a:solidFill>
                <a:latin typeface="Eras ITC"/>
              </a:rPr>
              <a:t>14.5%</a:t>
            </a:r>
          </a:p>
          <a:p>
            <a:r>
              <a:rPr lang="en-US" sz="2400">
                <a:latin typeface="Eras ITC"/>
              </a:rPr>
              <a:t>Relies on current compressors not breaking</a:t>
            </a:r>
          </a:p>
          <a:p>
            <a:pPr marL="0" indent="0">
              <a:buNone/>
            </a:pPr>
            <a:endParaRPr lang="en-US" sz="2400">
              <a:latin typeface="Eras ITC"/>
            </a:endParaRPr>
          </a:p>
        </p:txBody>
      </p:sp>
    </p:spTree>
    <p:extLst>
      <p:ext uri="{BB962C8B-B14F-4D97-AF65-F5344CB8AC3E}">
        <p14:creationId xmlns:p14="http://schemas.microsoft.com/office/powerpoint/2010/main" val="175832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with a line and a line graph&#10;&#10;Description automatically generated">
            <a:extLst>
              <a:ext uri="{FF2B5EF4-FFF2-40B4-BE49-F238E27FC236}">
                <a16:creationId xmlns:a16="http://schemas.microsoft.com/office/drawing/2014/main" id="{CE6CDC91-4039-9205-780A-975466B61B3F}"/>
              </a:ext>
            </a:extLst>
          </p:cNvPr>
          <p:cNvPicPr>
            <a:picLocks noChangeAspect="1"/>
          </p:cNvPicPr>
          <p:nvPr/>
        </p:nvPicPr>
        <p:blipFill>
          <a:blip r:embed="rId3"/>
          <a:stretch>
            <a:fillRect/>
          </a:stretch>
        </p:blipFill>
        <p:spPr>
          <a:xfrm>
            <a:off x="-2801" y="-2801"/>
            <a:ext cx="7281582" cy="4373502"/>
          </a:xfrm>
          <a:prstGeom prst="rect">
            <a:avLst/>
          </a:prstGeom>
        </p:spPr>
      </p:pic>
      <p:pic>
        <p:nvPicPr>
          <p:cNvPr id="13" name="Picture 12" descr="A graph of a graph showing the value of a roof coverage&#10;&#10;Description automatically generated">
            <a:extLst>
              <a:ext uri="{FF2B5EF4-FFF2-40B4-BE49-F238E27FC236}">
                <a16:creationId xmlns:a16="http://schemas.microsoft.com/office/drawing/2014/main" id="{BF6B234D-2E7D-5914-32A0-9D5F6441F282}"/>
              </a:ext>
            </a:extLst>
          </p:cNvPr>
          <p:cNvPicPr>
            <a:picLocks noChangeAspect="1"/>
          </p:cNvPicPr>
          <p:nvPr/>
        </p:nvPicPr>
        <p:blipFill>
          <a:blip r:embed="rId4"/>
          <a:stretch>
            <a:fillRect/>
          </a:stretch>
        </p:blipFill>
        <p:spPr>
          <a:xfrm>
            <a:off x="6583456" y="3468221"/>
            <a:ext cx="5555877" cy="3353767"/>
          </a:xfrm>
          <a:prstGeom prst="rect">
            <a:avLst/>
          </a:prstGeom>
        </p:spPr>
      </p:pic>
    </p:spTree>
    <p:extLst>
      <p:ext uri="{BB962C8B-B14F-4D97-AF65-F5344CB8AC3E}">
        <p14:creationId xmlns:p14="http://schemas.microsoft.com/office/powerpoint/2010/main" val="3830214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59331CD-F555-43B2-949F-9D00468E5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E9A48D2-94BA-42D2-BB04-ABB637E9D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3209"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FE49E-1B18-4178-0599-CD2C36A2931C}"/>
              </a:ext>
            </a:extLst>
          </p:cNvPr>
          <p:cNvSpPr>
            <a:spLocks noGrp="1"/>
          </p:cNvSpPr>
          <p:nvPr>
            <p:ph type="title"/>
          </p:nvPr>
        </p:nvSpPr>
        <p:spPr>
          <a:xfrm>
            <a:off x="1117599" y="759180"/>
            <a:ext cx="5361167" cy="1833718"/>
          </a:xfrm>
        </p:spPr>
        <p:txBody>
          <a:bodyPr anchor="t">
            <a:normAutofit/>
          </a:bodyPr>
          <a:lstStyle/>
          <a:p>
            <a:r>
              <a:rPr lang="en-US">
                <a:latin typeface="Eras ITC"/>
              </a:rPr>
              <a:t>Executive Summary</a:t>
            </a:r>
          </a:p>
        </p:txBody>
      </p:sp>
      <p:pic>
        <p:nvPicPr>
          <p:cNvPr id="4" name="Content Placeholder 3" descr="A close up of a logo&#10;&#10;Description automatically generated">
            <a:extLst>
              <a:ext uri="{FF2B5EF4-FFF2-40B4-BE49-F238E27FC236}">
                <a16:creationId xmlns:a16="http://schemas.microsoft.com/office/drawing/2014/main" id="{285C3C1D-C961-17D8-B1EF-F8DA8B941532}"/>
              </a:ext>
            </a:extLst>
          </p:cNvPr>
          <p:cNvPicPr>
            <a:picLocks noGrp="1" noChangeAspect="1"/>
          </p:cNvPicPr>
          <p:nvPr>
            <p:ph idx="1"/>
          </p:nvPr>
        </p:nvPicPr>
        <p:blipFill>
          <a:blip r:embed="rId3"/>
          <a:stretch>
            <a:fillRect/>
          </a:stretch>
        </p:blipFill>
        <p:spPr>
          <a:xfrm>
            <a:off x="112771" y="4190723"/>
            <a:ext cx="7223292" cy="1854064"/>
          </a:xfrm>
        </p:spPr>
      </p:pic>
      <p:sp>
        <p:nvSpPr>
          <p:cNvPr id="5" name="TextBox 4">
            <a:extLst>
              <a:ext uri="{FF2B5EF4-FFF2-40B4-BE49-F238E27FC236}">
                <a16:creationId xmlns:a16="http://schemas.microsoft.com/office/drawing/2014/main" id="{0A6B68B9-4197-EC92-3E52-5E3CFDA0ECAB}"/>
              </a:ext>
            </a:extLst>
          </p:cNvPr>
          <p:cNvSpPr txBox="1"/>
          <p:nvPr/>
        </p:nvSpPr>
        <p:spPr>
          <a:xfrm>
            <a:off x="7626349" y="1209675"/>
            <a:ext cx="436562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Eras ITC"/>
              </a:rPr>
              <a:t>Initially planned to use new software for ticketing</a:t>
            </a:r>
          </a:p>
          <a:p>
            <a:endParaRPr lang="en-US">
              <a:latin typeface="Eras ITC"/>
            </a:endParaRPr>
          </a:p>
          <a:p>
            <a:r>
              <a:rPr lang="en-US">
                <a:latin typeface="Eras ITC"/>
              </a:rPr>
              <a:t>Shifted Focus to fix issues at Steed Arena</a:t>
            </a:r>
          </a:p>
          <a:p>
            <a:endParaRPr lang="en-US">
              <a:latin typeface="Eras ITC"/>
            </a:endParaRPr>
          </a:p>
          <a:p>
            <a:r>
              <a:rPr lang="en-US">
                <a:latin typeface="Eras ITC"/>
              </a:rPr>
              <a:t>Want to save on energy costs</a:t>
            </a:r>
          </a:p>
          <a:p>
            <a:endParaRPr lang="en-US">
              <a:latin typeface="Eras ITC"/>
            </a:endParaRPr>
          </a:p>
          <a:p>
            <a:r>
              <a:rPr lang="en-US">
                <a:latin typeface="Eras ITC"/>
              </a:rPr>
              <a:t>Main challenge isn't ticket sales but making operations better.</a:t>
            </a:r>
          </a:p>
          <a:p>
            <a:endParaRPr lang="en-US">
              <a:latin typeface="Eras ITC"/>
            </a:endParaRPr>
          </a:p>
          <a:p>
            <a:r>
              <a:rPr lang="en-US">
                <a:latin typeface="Eras ITC"/>
              </a:rPr>
              <a:t>Our team will suggest solutions for cooling and energy issues. </a:t>
            </a:r>
          </a:p>
          <a:p>
            <a:endParaRPr lang="en-US">
              <a:latin typeface="Eras ITC"/>
            </a:endParaRPr>
          </a:p>
          <a:p>
            <a:r>
              <a:rPr lang="en-US">
                <a:latin typeface="Eras ITC"/>
              </a:rPr>
              <a:t>Goal is to make Steed Arena more sustainable and financially strong.</a:t>
            </a:r>
          </a:p>
        </p:txBody>
      </p:sp>
      <p:pic>
        <p:nvPicPr>
          <p:cNvPr id="6" name="Picture 5" descr="Steed Arena">
            <a:extLst>
              <a:ext uri="{FF2B5EF4-FFF2-40B4-BE49-F238E27FC236}">
                <a16:creationId xmlns:a16="http://schemas.microsoft.com/office/drawing/2014/main" id="{20620FA1-57C5-BE74-6BB8-151503128093}"/>
              </a:ext>
            </a:extLst>
          </p:cNvPr>
          <p:cNvPicPr>
            <a:picLocks noChangeAspect="1"/>
          </p:cNvPicPr>
          <p:nvPr/>
        </p:nvPicPr>
        <p:blipFill>
          <a:blip r:embed="rId4"/>
          <a:stretch>
            <a:fillRect/>
          </a:stretch>
        </p:blipFill>
        <p:spPr>
          <a:xfrm>
            <a:off x="1676401" y="1969655"/>
            <a:ext cx="3835398" cy="1458190"/>
          </a:xfrm>
          <a:prstGeom prst="rect">
            <a:avLst/>
          </a:prstGeom>
        </p:spPr>
      </p:pic>
    </p:spTree>
    <p:extLst>
      <p:ext uri="{BB962C8B-B14F-4D97-AF65-F5344CB8AC3E}">
        <p14:creationId xmlns:p14="http://schemas.microsoft.com/office/powerpoint/2010/main" val="411399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olar panel installation">
            <a:extLst>
              <a:ext uri="{FF2B5EF4-FFF2-40B4-BE49-F238E27FC236}">
                <a16:creationId xmlns:a16="http://schemas.microsoft.com/office/drawing/2014/main" id="{717FEC15-FBE7-1856-A5D6-84190960A0E0}"/>
              </a:ext>
            </a:extLst>
          </p:cNvPr>
          <p:cNvPicPr>
            <a:picLocks noChangeAspect="1"/>
          </p:cNvPicPr>
          <p:nvPr/>
        </p:nvPicPr>
        <p:blipFill rotWithShape="1">
          <a:blip r:embed="rId3"/>
          <a:srcRect l="11573" r="-3" b="-3"/>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7" name="Freeform: Shape 16">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54A90-5DFA-07D4-F8A8-B6F0FA8055CA}"/>
              </a:ext>
            </a:extLst>
          </p:cNvPr>
          <p:cNvSpPr>
            <a:spLocks noGrp="1"/>
          </p:cNvSpPr>
          <p:nvPr>
            <p:ph type="title"/>
          </p:nvPr>
        </p:nvSpPr>
        <p:spPr>
          <a:xfrm>
            <a:off x="1143001" y="872937"/>
            <a:ext cx="5171440" cy="1360898"/>
          </a:xfrm>
        </p:spPr>
        <p:txBody>
          <a:bodyPr vert="horz" lIns="91440" tIns="45720" rIns="91440" bIns="45720" rtlCol="0" anchor="ctr">
            <a:normAutofit/>
          </a:bodyPr>
          <a:lstStyle/>
          <a:p>
            <a:r>
              <a:rPr lang="en-US" kern="1200">
                <a:latin typeface="Eras ITC"/>
              </a:rPr>
              <a:t>Benefits </a:t>
            </a:r>
            <a:r>
              <a:rPr lang="en-US">
                <a:latin typeface="Eras ITC"/>
              </a:rPr>
              <a:t>of System</a:t>
            </a:r>
            <a:endParaRPr lang="en-US" kern="1200">
              <a:latin typeface="Eras ITC"/>
            </a:endParaRPr>
          </a:p>
        </p:txBody>
      </p:sp>
      <p:sp>
        <p:nvSpPr>
          <p:cNvPr id="18" name="Content Placeholder 2">
            <a:extLst>
              <a:ext uri="{FF2B5EF4-FFF2-40B4-BE49-F238E27FC236}">
                <a16:creationId xmlns:a16="http://schemas.microsoft.com/office/drawing/2014/main" id="{2039B6E8-1FE4-F04D-25E8-EFE8D98D2A04}"/>
              </a:ext>
            </a:extLst>
          </p:cNvPr>
          <p:cNvSpPr txBox="1">
            <a:spLocks/>
          </p:cNvSpPr>
          <p:nvPr/>
        </p:nvSpPr>
        <p:spPr>
          <a:xfrm>
            <a:off x="1143002" y="2332029"/>
            <a:ext cx="4118906" cy="38401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Eras ITC"/>
              </a:rPr>
              <a:t>Solar is good press</a:t>
            </a:r>
          </a:p>
          <a:p>
            <a:r>
              <a:rPr lang="en-US">
                <a:latin typeface="Eras ITC"/>
              </a:rPr>
              <a:t>Reducing costs </a:t>
            </a:r>
          </a:p>
          <a:p>
            <a:pPr lvl="1"/>
            <a:r>
              <a:rPr lang="en-US">
                <a:latin typeface="Eras ITC"/>
              </a:rPr>
              <a:t>Keeps costs offloaded to customer down.</a:t>
            </a:r>
            <a:endParaRPr lang="en-US" i="0">
              <a:latin typeface="Eras ITC"/>
            </a:endParaRPr>
          </a:p>
          <a:p>
            <a:pPr lvl="1"/>
            <a:r>
              <a:rPr lang="en-US">
                <a:latin typeface="Eras ITC"/>
              </a:rPr>
              <a:t>Allows for more improvements on the building.</a:t>
            </a:r>
          </a:p>
          <a:p>
            <a:endParaRPr lang="en-US"/>
          </a:p>
        </p:txBody>
      </p:sp>
    </p:spTree>
    <p:extLst>
      <p:ext uri="{BB962C8B-B14F-4D97-AF65-F5344CB8AC3E}">
        <p14:creationId xmlns:p14="http://schemas.microsoft.com/office/powerpoint/2010/main" val="2371659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EEB66-9E92-4ECD-8196-590475788A2F}"/>
              </a:ext>
            </a:extLst>
          </p:cNvPr>
          <p:cNvSpPr>
            <a:spLocks noGrp="1"/>
          </p:cNvSpPr>
          <p:nvPr>
            <p:ph type="title"/>
          </p:nvPr>
        </p:nvSpPr>
        <p:spPr>
          <a:xfrm>
            <a:off x="1756756" y="906189"/>
            <a:ext cx="8689571" cy="1001886"/>
          </a:xfrm>
        </p:spPr>
        <p:txBody>
          <a:bodyPr anchor="b">
            <a:normAutofit/>
          </a:bodyPr>
          <a:lstStyle/>
          <a:p>
            <a:pPr algn="ctr"/>
            <a:r>
              <a:rPr lang="en-US">
                <a:latin typeface="Eras ITC"/>
              </a:rPr>
              <a:t>Cost Estimate of Proposed System</a:t>
            </a:r>
          </a:p>
        </p:txBody>
      </p:sp>
      <p:cxnSp>
        <p:nvCxnSpPr>
          <p:cNvPr id="11"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Content Placeholder 91">
            <a:extLst>
              <a:ext uri="{FF2B5EF4-FFF2-40B4-BE49-F238E27FC236}">
                <a16:creationId xmlns:a16="http://schemas.microsoft.com/office/drawing/2014/main" id="{04012E0F-CAB2-5AC9-A00A-868F4F9F2B8B}"/>
              </a:ext>
            </a:extLst>
          </p:cNvPr>
          <p:cNvSpPr>
            <a:spLocks noGrp="1"/>
          </p:cNvSpPr>
          <p:nvPr>
            <p:ph idx="1"/>
          </p:nvPr>
        </p:nvSpPr>
        <p:spPr/>
        <p:txBody>
          <a:bodyPr vert="horz" lIns="91440" tIns="45720" rIns="91440" bIns="45720" rtlCol="0" anchor="t">
            <a:normAutofit/>
          </a:bodyPr>
          <a:lstStyle/>
          <a:p>
            <a:pPr marL="228600" lvl="0" indent="-228600" algn="l" rtl="0">
              <a:buChar char="•"/>
            </a:pPr>
            <a:r>
              <a:rPr lang="en-US" sz="2400" b="0" i="0" u="none" strike="noStrike" baseline="0">
                <a:latin typeface="Eras ITC"/>
                <a:ea typeface="Arial"/>
                <a:cs typeface="Arial"/>
              </a:rPr>
              <a:t>To secure the </a:t>
            </a:r>
            <a:r>
              <a:rPr lang="en-US" sz="2400" b="0" i="0" u="none" strike="noStrike" baseline="0">
                <a:solidFill>
                  <a:srgbClr val="84C2D6"/>
                </a:solidFill>
                <a:latin typeface="Eras ITC"/>
                <a:ea typeface="Arial"/>
                <a:cs typeface="Arial"/>
              </a:rPr>
              <a:t>14.5% ROE</a:t>
            </a:r>
            <a:r>
              <a:rPr lang="en-US" sz="2400" b="0" i="0" u="none" strike="noStrike" baseline="0">
                <a:latin typeface="Eras ITC"/>
                <a:ea typeface="Arial"/>
                <a:cs typeface="Arial"/>
              </a:rPr>
              <a:t>, cost would be only </a:t>
            </a:r>
            <a:r>
              <a:rPr lang="en-US" sz="2400" b="0" i="0" u="none" strike="noStrike" baseline="0">
                <a:solidFill>
                  <a:srgbClr val="84C2D6"/>
                </a:solidFill>
                <a:latin typeface="Eras ITC"/>
                <a:ea typeface="Arial"/>
                <a:cs typeface="Arial"/>
              </a:rPr>
              <a:t>~$150k</a:t>
            </a:r>
            <a:r>
              <a:rPr lang="en-US" sz="2400" b="0" i="0" u="none" strike="noStrike" baseline="0">
                <a:latin typeface="Eras ITC"/>
                <a:ea typeface="Arial"/>
                <a:cs typeface="Arial"/>
              </a:rPr>
              <a:t>, this would cover </a:t>
            </a:r>
            <a:r>
              <a:rPr lang="en-US" sz="2400" b="0" i="0" u="none" strike="noStrike" baseline="0">
                <a:solidFill>
                  <a:srgbClr val="84C2D6"/>
                </a:solidFill>
                <a:latin typeface="Eras ITC"/>
                <a:ea typeface="Arial"/>
                <a:cs typeface="Arial"/>
              </a:rPr>
              <a:t>5% </a:t>
            </a:r>
            <a:r>
              <a:rPr lang="en-US" sz="2400" b="0" i="0" u="none" strike="noStrike" baseline="0">
                <a:latin typeface="Eras ITC"/>
                <a:ea typeface="Arial"/>
                <a:cs typeface="Arial"/>
              </a:rPr>
              <a:t>of the </a:t>
            </a:r>
            <a:r>
              <a:rPr lang="en-US" sz="2400" b="0" i="0" u="none" strike="noStrike" baseline="0">
                <a:solidFill>
                  <a:srgbClr val="84C2D6"/>
                </a:solidFill>
                <a:latin typeface="Eras ITC"/>
                <a:ea typeface="Arial"/>
                <a:cs typeface="Arial"/>
              </a:rPr>
              <a:t>roof </a:t>
            </a:r>
            <a:r>
              <a:rPr lang="en-US" sz="2400" b="0" i="0" u="none" strike="noStrike" baseline="0">
                <a:latin typeface="Eras ITC"/>
                <a:ea typeface="Arial"/>
                <a:cs typeface="Arial"/>
              </a:rPr>
              <a:t>with solar, saving </a:t>
            </a:r>
            <a:r>
              <a:rPr lang="en-US" sz="2400" b="0" i="0" u="none" strike="noStrike" baseline="0">
                <a:solidFill>
                  <a:srgbClr val="84C2D6"/>
                </a:solidFill>
                <a:latin typeface="Eras ITC"/>
                <a:ea typeface="Arial"/>
                <a:cs typeface="Arial"/>
              </a:rPr>
              <a:t>$12k / year</a:t>
            </a:r>
            <a:r>
              <a:rPr lang="en-US" sz="2400" b="0" i="0">
                <a:solidFill>
                  <a:srgbClr val="84C2D6"/>
                </a:solidFill>
                <a:latin typeface="Eras ITC"/>
                <a:ea typeface="Arial"/>
                <a:cs typeface="Arial"/>
              </a:rPr>
              <a:t>​</a:t>
            </a:r>
          </a:p>
          <a:p>
            <a:r>
              <a:rPr lang="en-US" sz="2400">
                <a:latin typeface="Eras ITC"/>
                <a:ea typeface="Arial"/>
                <a:cs typeface="Arial"/>
              </a:rPr>
              <a:t>Steed arena is for profit – can't take advantage of NWE grants</a:t>
            </a:r>
          </a:p>
          <a:p>
            <a:pPr marL="228600" lvl="0" indent="-228600" algn="l" rtl="0">
              <a:buChar char="•"/>
            </a:pPr>
            <a:r>
              <a:rPr lang="en-US" sz="2400" b="0" i="0" u="none" strike="noStrike" baseline="0">
                <a:latin typeface="Eras ITC"/>
                <a:ea typeface="Arial"/>
                <a:cs typeface="Arial"/>
              </a:rPr>
              <a:t>Using the assumption that it would cost </a:t>
            </a:r>
            <a:r>
              <a:rPr lang="en-US" sz="2400" b="0" i="0" u="none" strike="noStrike" baseline="0">
                <a:solidFill>
                  <a:srgbClr val="84C2D6"/>
                </a:solidFill>
                <a:latin typeface="Eras ITC"/>
                <a:ea typeface="Arial"/>
                <a:cs typeface="Arial"/>
              </a:rPr>
              <a:t>$375k </a:t>
            </a:r>
            <a:r>
              <a:rPr lang="en-US" sz="2400" b="0" i="0" u="none" strike="noStrike" baseline="0">
                <a:latin typeface="Eras ITC"/>
                <a:ea typeface="Arial"/>
                <a:cs typeface="Arial"/>
              </a:rPr>
              <a:t>for a new compressor system that would last </a:t>
            </a:r>
            <a:r>
              <a:rPr lang="en-US" sz="2400" b="0" i="0" u="none" strike="noStrike" baseline="0">
                <a:solidFill>
                  <a:srgbClr val="84C2D6"/>
                </a:solidFill>
                <a:latin typeface="Eras ITC"/>
                <a:ea typeface="Arial"/>
                <a:cs typeface="Arial"/>
              </a:rPr>
              <a:t>20 years</a:t>
            </a:r>
            <a:r>
              <a:rPr lang="en-US" sz="2400" b="0" i="0" u="none" strike="noStrike" baseline="0">
                <a:latin typeface="Eras ITC"/>
                <a:ea typeface="Arial"/>
                <a:cs typeface="Arial"/>
              </a:rPr>
              <a:t>.</a:t>
            </a:r>
            <a:r>
              <a:rPr lang="en-US" sz="2400" b="0" i="0">
                <a:latin typeface="Eras ITC"/>
                <a:ea typeface="Arial"/>
                <a:cs typeface="Arial"/>
              </a:rPr>
              <a:t>​</a:t>
            </a:r>
          </a:p>
          <a:p>
            <a:pPr marL="0" indent="0">
              <a:buNone/>
            </a:pPr>
            <a:endParaRPr lang="en-US" sz="2400">
              <a:latin typeface="Eras ITC"/>
              <a:ea typeface="Arial"/>
              <a:cs typeface="Arial"/>
            </a:endParaRPr>
          </a:p>
        </p:txBody>
      </p:sp>
    </p:spTree>
    <p:extLst>
      <p:ext uri="{BB962C8B-B14F-4D97-AF65-F5344CB8AC3E}">
        <p14:creationId xmlns:p14="http://schemas.microsoft.com/office/powerpoint/2010/main" val="2751171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EAC57-0587-8F26-3AE4-C89A3268403B}"/>
              </a:ext>
            </a:extLst>
          </p:cNvPr>
          <p:cNvSpPr>
            <a:spLocks noGrp="1"/>
          </p:cNvSpPr>
          <p:nvPr>
            <p:ph type="title"/>
          </p:nvPr>
        </p:nvSpPr>
        <p:spPr>
          <a:xfrm>
            <a:off x="1143000" y="872937"/>
            <a:ext cx="7452882" cy="1360898"/>
          </a:xfrm>
        </p:spPr>
        <p:txBody>
          <a:bodyPr>
            <a:normAutofit/>
          </a:bodyPr>
          <a:lstStyle/>
          <a:p>
            <a:r>
              <a:rPr lang="en-US">
                <a:latin typeface="Eras ITC"/>
              </a:rPr>
              <a:t>Conclusion</a:t>
            </a:r>
          </a:p>
        </p:txBody>
      </p:sp>
      <p:pic>
        <p:nvPicPr>
          <p:cNvPr id="4" name="Content Placeholder 3" descr="Helena Bighorns Hockey Club | Helena MT | Facebook">
            <a:extLst>
              <a:ext uri="{FF2B5EF4-FFF2-40B4-BE49-F238E27FC236}">
                <a16:creationId xmlns:a16="http://schemas.microsoft.com/office/drawing/2014/main" id="{80770370-20F3-1356-2D62-023D00F4968B}"/>
              </a:ext>
            </a:extLst>
          </p:cNvPr>
          <p:cNvPicPr>
            <a:picLocks noChangeAspect="1"/>
          </p:cNvPicPr>
          <p:nvPr/>
        </p:nvPicPr>
        <p:blipFill rotWithShape="1">
          <a:blip r:embed="rId3"/>
          <a:srcRect r="2" b="11601"/>
          <a:stretch/>
        </p:blipFill>
        <p:spPr>
          <a:xfrm>
            <a:off x="8313071" y="10"/>
            <a:ext cx="3878931" cy="3428990"/>
          </a:xfrm>
          <a:custGeom>
            <a:avLst/>
            <a:gdLst/>
            <a:ahLst/>
            <a:cxnLst/>
            <a:rect l="l" t="t" r="r" b="b"/>
            <a:pathLst>
              <a:path w="3878931" h="3429000">
                <a:moveTo>
                  <a:pt x="3005297" y="0"/>
                </a:moveTo>
                <a:lnTo>
                  <a:pt x="3878931" y="0"/>
                </a:lnTo>
                <a:lnTo>
                  <a:pt x="3878931" y="3429000"/>
                </a:lnTo>
                <a:lnTo>
                  <a:pt x="2229335" y="3429000"/>
                </a:lnTo>
                <a:lnTo>
                  <a:pt x="2218251" y="3429000"/>
                </a:lnTo>
                <a:lnTo>
                  <a:pt x="0" y="3429000"/>
                </a:lnTo>
                <a:close/>
              </a:path>
            </a:pathLst>
          </a:custGeom>
        </p:spPr>
      </p:pic>
      <p:pic>
        <p:nvPicPr>
          <p:cNvPr id="6" name="Picture 5" descr="A building with a red roof&#10;&#10;Description automatically generated">
            <a:extLst>
              <a:ext uri="{FF2B5EF4-FFF2-40B4-BE49-F238E27FC236}">
                <a16:creationId xmlns:a16="http://schemas.microsoft.com/office/drawing/2014/main" id="{C480537B-0276-4F6E-D809-2D5735F3528D}"/>
              </a:ext>
            </a:extLst>
          </p:cNvPr>
          <p:cNvPicPr>
            <a:picLocks noChangeAspect="1"/>
          </p:cNvPicPr>
          <p:nvPr/>
        </p:nvPicPr>
        <p:blipFill rotWithShape="1">
          <a:blip r:embed="rId4"/>
          <a:srcRect r="-2" b="11498"/>
          <a:stretch/>
        </p:blipFill>
        <p:spPr>
          <a:xfrm>
            <a:off x="5303860" y="3429000"/>
            <a:ext cx="6888138" cy="3429000"/>
          </a:xfrm>
          <a:custGeom>
            <a:avLst/>
            <a:gdLst/>
            <a:ahLst/>
            <a:cxnLst/>
            <a:rect l="l" t="t" r="r" b="b"/>
            <a:pathLst>
              <a:path w="6888138" h="3429000">
                <a:moveTo>
                  <a:pt x="3005297" y="0"/>
                </a:moveTo>
                <a:lnTo>
                  <a:pt x="6888138" y="0"/>
                </a:lnTo>
                <a:lnTo>
                  <a:pt x="6888138" y="644365"/>
                </a:lnTo>
                <a:lnTo>
                  <a:pt x="4447586" y="3429000"/>
                </a:lnTo>
                <a:lnTo>
                  <a:pt x="2229335" y="3429000"/>
                </a:lnTo>
                <a:lnTo>
                  <a:pt x="2218251" y="3429000"/>
                </a:lnTo>
                <a:lnTo>
                  <a:pt x="0" y="3429000"/>
                </a:lnTo>
                <a:close/>
              </a:path>
            </a:pathLst>
          </a:custGeom>
        </p:spPr>
      </p:pic>
      <p:sp>
        <p:nvSpPr>
          <p:cNvPr id="16" name="Content Placeholder 15">
            <a:extLst>
              <a:ext uri="{FF2B5EF4-FFF2-40B4-BE49-F238E27FC236}">
                <a16:creationId xmlns:a16="http://schemas.microsoft.com/office/drawing/2014/main" id="{2B88A8CF-CC77-1EED-78A1-FE311D96173C}"/>
              </a:ext>
            </a:extLst>
          </p:cNvPr>
          <p:cNvSpPr>
            <a:spLocks noGrp="1"/>
          </p:cNvSpPr>
          <p:nvPr>
            <p:ph idx="1"/>
          </p:nvPr>
        </p:nvSpPr>
        <p:spPr>
          <a:xfrm>
            <a:off x="292099" y="2332028"/>
            <a:ext cx="5520019" cy="3840171"/>
          </a:xfrm>
        </p:spPr>
        <p:txBody>
          <a:bodyPr vert="horz" lIns="91440" tIns="45720" rIns="91440" bIns="45720" rtlCol="0" anchor="t">
            <a:noAutofit/>
          </a:bodyPr>
          <a:lstStyle/>
          <a:p>
            <a:pPr marL="342900" indent="-342900">
              <a:lnSpc>
                <a:spcPct val="110000"/>
              </a:lnSpc>
            </a:pPr>
            <a:r>
              <a:rPr lang="en-US" sz="1600">
                <a:latin typeface="Eras ITC"/>
              </a:rPr>
              <a:t>Ticketing System is hypothetical</a:t>
            </a:r>
          </a:p>
          <a:p>
            <a:pPr marL="342900" indent="-342900">
              <a:lnSpc>
                <a:spcPct val="110000"/>
              </a:lnSpc>
            </a:pPr>
            <a:endParaRPr lang="en-US" sz="1600">
              <a:latin typeface="Eras ITC"/>
            </a:endParaRPr>
          </a:p>
          <a:p>
            <a:pPr marL="342900" indent="-342900">
              <a:lnSpc>
                <a:spcPct val="110000"/>
              </a:lnSpc>
            </a:pPr>
            <a:r>
              <a:rPr lang="en-US" sz="1600">
                <a:latin typeface="Eras ITC"/>
              </a:rPr>
              <a:t>Humidity could be addressed</a:t>
            </a:r>
          </a:p>
          <a:p>
            <a:pPr marL="342900" indent="-342900">
              <a:lnSpc>
                <a:spcPct val="110000"/>
              </a:lnSpc>
            </a:pPr>
            <a:endParaRPr lang="en-US" sz="1600">
              <a:latin typeface="Eras ITC"/>
            </a:endParaRPr>
          </a:p>
          <a:p>
            <a:pPr marL="342900" indent="-342900">
              <a:lnSpc>
                <a:spcPct val="110000"/>
              </a:lnSpc>
            </a:pPr>
            <a:r>
              <a:rPr lang="en-US" sz="1600">
                <a:latin typeface="Eras ITC"/>
              </a:rPr>
              <a:t>Solar and VFDs are viable alternatives</a:t>
            </a:r>
          </a:p>
          <a:p>
            <a:pPr marL="342900" indent="-342900">
              <a:lnSpc>
                <a:spcPct val="110000"/>
              </a:lnSpc>
            </a:pPr>
            <a:endParaRPr lang="en-US" sz="1600">
              <a:latin typeface="Eras ITC"/>
            </a:endParaRPr>
          </a:p>
          <a:p>
            <a:pPr marL="342900" indent="-342900">
              <a:lnSpc>
                <a:spcPct val="110000"/>
              </a:lnSpc>
            </a:pPr>
            <a:r>
              <a:rPr lang="en-US" sz="1600">
                <a:latin typeface="Eras ITC"/>
              </a:rPr>
              <a:t>Thank you, Jed for your valuable time and information to make this project possible.</a:t>
            </a:r>
          </a:p>
          <a:p>
            <a:pPr marL="342900" indent="-342900">
              <a:lnSpc>
                <a:spcPct val="110000"/>
              </a:lnSpc>
            </a:pPr>
            <a:endParaRPr lang="en-US" sz="1600">
              <a:latin typeface="Eras ITC"/>
            </a:endParaRPr>
          </a:p>
          <a:p>
            <a:pPr>
              <a:lnSpc>
                <a:spcPct val="110000"/>
              </a:lnSpc>
            </a:pPr>
            <a:r>
              <a:rPr lang="en-US" sz="1600">
                <a:latin typeface="Eras ITC"/>
              </a:rPr>
              <a:t>Thank you, We hope we were able to shed some light on the various processes and issues involved in running an ice rink. </a:t>
            </a:r>
          </a:p>
          <a:p>
            <a:pPr>
              <a:lnSpc>
                <a:spcPct val="110000"/>
              </a:lnSpc>
            </a:pPr>
            <a:endParaRPr lang="en-US" sz="1400"/>
          </a:p>
        </p:txBody>
      </p:sp>
    </p:spTree>
    <p:extLst>
      <p:ext uri="{BB962C8B-B14F-4D97-AF65-F5344CB8AC3E}">
        <p14:creationId xmlns:p14="http://schemas.microsoft.com/office/powerpoint/2010/main" val="2254782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57F33C-32A7-C3F4-79EA-05C9EF04F48F}"/>
              </a:ext>
            </a:extLst>
          </p:cNvPr>
          <p:cNvSpPr txBox="1"/>
          <p:nvPr/>
        </p:nvSpPr>
        <p:spPr>
          <a:xfrm>
            <a:off x="268741" y="668610"/>
            <a:ext cx="11651116" cy="5786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u="sng">
                <a:latin typeface="Calibri"/>
                <a:ea typeface="Calibri"/>
                <a:cs typeface="Calibri"/>
                <a:hlinkClick r:id="rId2"/>
              </a:rPr>
              <a:t>https://www.osti.gov/servlets/purl/5070122</a:t>
            </a:r>
            <a:r>
              <a:rPr lang="en-US" sz="1100">
                <a:latin typeface="Calibri"/>
                <a:ea typeface="Calibri"/>
                <a:cs typeface="Calibri"/>
              </a:rPr>
              <a:t> </a:t>
            </a:r>
          </a:p>
          <a:p>
            <a:endParaRPr lang="en-US" sz="1100">
              <a:latin typeface="Calibri"/>
              <a:ea typeface="Calibri"/>
              <a:cs typeface="Calibri"/>
            </a:endParaRPr>
          </a:p>
          <a:p>
            <a:r>
              <a:rPr lang="en-US" sz="1100" u="sng">
                <a:latin typeface="Calibri"/>
                <a:ea typeface="Calibri"/>
                <a:cs typeface="Calibri"/>
                <a:hlinkClick r:id="rId3"/>
              </a:rPr>
              <a:t>https://www.northwesternenergy.com/docs/default-source/default-document-library/billing-and-payment/rates-and-tariffs/montana/rules/electric/rule_16_et.pdf</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4"/>
              </a:rPr>
              <a:t>https://406mtsports.com/hockey/new-ownership-has-big-plans-for-helena-bighorns-hockey-team/article_3d416fee-d4f1-50bc-b9f7-61b92344b71e.html</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5"/>
              </a:rPr>
              <a:t>https://www.yesenergysolutions.co.uk/advice/how-much-energy-solar-panels-produce-home</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6"/>
              </a:rPr>
              <a:t>https://www.northwesternenergy.com/docs/default-source/default-document-library/clean-energy/environmental-projects/private-generation/level-2-3-and-4-small-generator-interconnection-request.pdf</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7"/>
              </a:rPr>
              <a:t>https://www.northwesternenergy.com/docs/default-source/default-document-library/clean-energy/environmental-projects/private-generation/the-montana-consumer-guide-to-grid-interactive-solar-pv-systems.pdf</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8"/>
              </a:rPr>
              <a:t>https://arena-guide.com/go-green/control-humidity-levels/</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9"/>
              </a:rPr>
              <a:t>https://www.desert-aire.com/applications/ice-rink-dehumidifier</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10"/>
              </a:rPr>
              <a:t>https://www.cdihvac.com/ice-arenas</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11"/>
              </a:rPr>
              <a:t>https://www.munters.com/en/industries/recreation-and-leisure/ice-rinks/</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12"/>
              </a:rPr>
              <a:t>https://www.yapsody.com/wp-content/uploads/2019/05/Must-Have-Features.png</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13"/>
              </a:rPr>
              <a:t>https://www.brushfire.com/</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14"/>
              </a:rPr>
              <a:t>https://osem.io/</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15"/>
              </a:rPr>
              <a:t>https://www.eventbrite.com/</a:t>
            </a:r>
            <a:endParaRPr lang="en-US" sz="1100">
              <a:latin typeface="Calibri"/>
              <a:ea typeface="Calibri"/>
              <a:cs typeface="Calibri"/>
            </a:endParaRPr>
          </a:p>
          <a:p>
            <a:endParaRPr lang="en-US" sz="1100">
              <a:latin typeface="Calibri"/>
              <a:ea typeface="Calibri"/>
              <a:cs typeface="Calibri"/>
            </a:endParaRPr>
          </a:p>
          <a:p>
            <a:r>
              <a:rPr lang="en-US" sz="1100" u="sng">
                <a:latin typeface="Calibri"/>
                <a:ea typeface="Calibri"/>
                <a:cs typeface="Calibri"/>
                <a:hlinkClick r:id="rId16"/>
              </a:rPr>
              <a:t>https://th.bing.com/th/id/R.78c3e98314b9c1a255bb20265af4b9b3?rik=CSH9%2b6Tz9KV1rg&amp;riu=http%3a%2f%2fpluspng.com%2fimg-png%2fsystem-requirements-png-system-requirements-418.png&amp;ehk=ya2Aq2YiEbOrXLXpOAecHHm7TGAg3ktdkS9PHF2AWfI%3d&amp;risl=&amp;pid=ImgRaw&amp;r=0&amp;sres=1&amp;sresct=1</a:t>
            </a:r>
            <a:endParaRPr lang="en-US" sz="1100">
              <a:latin typeface="Calibri"/>
              <a:ea typeface="Calibri"/>
              <a:cs typeface="Calibri"/>
            </a:endParaRPr>
          </a:p>
          <a:p>
            <a:pPr algn="l"/>
            <a:endParaRPr lang="en-US"/>
          </a:p>
        </p:txBody>
      </p:sp>
    </p:spTree>
    <p:extLst>
      <p:ext uri="{BB962C8B-B14F-4D97-AF65-F5344CB8AC3E}">
        <p14:creationId xmlns:p14="http://schemas.microsoft.com/office/powerpoint/2010/main" val="1288674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0FB92-226C-DB0C-38C4-001520A9AE01}"/>
              </a:ext>
            </a:extLst>
          </p:cNvPr>
          <p:cNvSpPr>
            <a:spLocks noGrp="1"/>
          </p:cNvSpPr>
          <p:nvPr>
            <p:ph type="title"/>
          </p:nvPr>
        </p:nvSpPr>
        <p:spPr>
          <a:xfrm>
            <a:off x="2477929" y="1181101"/>
            <a:ext cx="7236143" cy="2610914"/>
          </a:xfrm>
        </p:spPr>
        <p:txBody>
          <a:bodyPr vert="horz" lIns="91440" tIns="45720" rIns="91440" bIns="45720" rtlCol="0" anchor="b">
            <a:normAutofit/>
          </a:bodyPr>
          <a:lstStyle/>
          <a:p>
            <a:pPr algn="ctr"/>
            <a:r>
              <a:rPr lang="en-US" sz="4800" cap="all" spc="300">
                <a:latin typeface="Eras ITC"/>
              </a:rPr>
              <a:t>Ticketing system</a:t>
            </a:r>
            <a:br>
              <a:rPr lang="en-US" sz="4800" cap="all" spc="300">
                <a:latin typeface="Eras ITC"/>
              </a:rPr>
            </a:br>
            <a:endParaRPr lang="en-US"/>
          </a:p>
        </p:txBody>
      </p:sp>
      <p:sp>
        <p:nvSpPr>
          <p:cNvPr id="25" name="Freeform: Shape 24">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7" name="Straight Connector 26">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4228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1B0D474-7BB6-238D-9525-26E6F632621D}"/>
              </a:ext>
            </a:extLst>
          </p:cNvPr>
          <p:cNvPicPr>
            <a:picLocks noGrp="1" noChangeAspect="1"/>
          </p:cNvPicPr>
          <p:nvPr>
            <p:ph idx="1"/>
          </p:nvPr>
        </p:nvPicPr>
        <p:blipFill rotWithShape="1">
          <a:blip r:embed="rId3">
            <a:alphaModFix amt="60000"/>
          </a:blip>
          <a:srcRect t="397" r="-1" b="-1"/>
          <a:stretch/>
        </p:blipFill>
        <p:spPr>
          <a:xfrm>
            <a:off x="1" y="10"/>
            <a:ext cx="6885325" cy="6857990"/>
          </a:xfrm>
          <a:custGeom>
            <a:avLst/>
            <a:gdLst/>
            <a:ahLst/>
            <a:cxnLst/>
            <a:rect l="l" t="t" r="r" b="b"/>
            <a:pathLst>
              <a:path w="6885325" h="6858000">
                <a:moveTo>
                  <a:pt x="6885325" y="0"/>
                </a:moveTo>
                <a:lnTo>
                  <a:pt x="874733" y="6858000"/>
                </a:lnTo>
                <a:lnTo>
                  <a:pt x="0" y="6858000"/>
                </a:lnTo>
                <a:lnTo>
                  <a:pt x="0" y="1"/>
                </a:lnTo>
                <a:close/>
              </a:path>
            </a:pathLst>
          </a:custGeom>
        </p:spPr>
      </p:pic>
      <p:sp>
        <p:nvSpPr>
          <p:cNvPr id="2" name="Title 1">
            <a:extLst>
              <a:ext uri="{FF2B5EF4-FFF2-40B4-BE49-F238E27FC236}">
                <a16:creationId xmlns:a16="http://schemas.microsoft.com/office/drawing/2014/main" id="{AFF2A3D8-C34C-6997-978D-88A8C53EF1D6}"/>
              </a:ext>
            </a:extLst>
          </p:cNvPr>
          <p:cNvSpPr>
            <a:spLocks noGrp="1"/>
          </p:cNvSpPr>
          <p:nvPr>
            <p:ph type="title"/>
          </p:nvPr>
        </p:nvSpPr>
        <p:spPr>
          <a:xfrm>
            <a:off x="685801" y="966329"/>
            <a:ext cx="4716780" cy="942340"/>
          </a:xfrm>
        </p:spPr>
        <p:txBody>
          <a:bodyPr vert="horz" lIns="91440" tIns="45720" rIns="91440" bIns="45720" rtlCol="0" anchor="t">
            <a:normAutofit/>
          </a:bodyPr>
          <a:lstStyle/>
          <a:p>
            <a:r>
              <a:rPr lang="en-US" kern="1200">
                <a:solidFill>
                  <a:srgbClr val="FFFFFF"/>
                </a:solidFill>
                <a:latin typeface="Eras ITC"/>
              </a:rPr>
              <a:t>System Concerns</a:t>
            </a:r>
          </a:p>
        </p:txBody>
      </p:sp>
      <p:sp>
        <p:nvSpPr>
          <p:cNvPr id="5" name="TextBox 4">
            <a:extLst>
              <a:ext uri="{FF2B5EF4-FFF2-40B4-BE49-F238E27FC236}">
                <a16:creationId xmlns:a16="http://schemas.microsoft.com/office/drawing/2014/main" id="{D97CDC54-F451-A90D-93F7-CAF0E984E739}"/>
              </a:ext>
            </a:extLst>
          </p:cNvPr>
          <p:cNvSpPr txBox="1"/>
          <p:nvPr/>
        </p:nvSpPr>
        <p:spPr>
          <a:xfrm>
            <a:off x="5966460" y="1590108"/>
            <a:ext cx="5654039" cy="420109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120000"/>
              </a:lnSpc>
              <a:spcAft>
                <a:spcPts val="600"/>
              </a:spcAft>
              <a:buChar char="•"/>
            </a:pPr>
            <a:r>
              <a:rPr lang="en-US" sz="1900">
                <a:latin typeface="Eras ITC"/>
              </a:rPr>
              <a:t>Email-based transactions may result in delays and require significant manual effort.</a:t>
            </a:r>
          </a:p>
          <a:p>
            <a:pPr algn="r">
              <a:lnSpc>
                <a:spcPct val="120000"/>
              </a:lnSpc>
              <a:spcAft>
                <a:spcPts val="600"/>
              </a:spcAft>
              <a:buChar char="•"/>
            </a:pPr>
            <a:r>
              <a:rPr lang="en-US" sz="1900">
                <a:latin typeface="Eras ITC"/>
              </a:rPr>
              <a:t>Lack of a centralized database makes tracking and managing ticket sales cumbersome.</a:t>
            </a:r>
          </a:p>
          <a:p>
            <a:pPr algn="r">
              <a:lnSpc>
                <a:spcPct val="120000"/>
              </a:lnSpc>
              <a:spcAft>
                <a:spcPts val="600"/>
              </a:spcAft>
              <a:buChar char="•"/>
            </a:pPr>
            <a:r>
              <a:rPr lang="en-US" sz="1900">
                <a:latin typeface="Eras ITC"/>
              </a:rPr>
              <a:t>Real-time reporting for managers is hindered by reliance on manual processes.</a:t>
            </a:r>
          </a:p>
          <a:p>
            <a:pPr algn="r">
              <a:lnSpc>
                <a:spcPct val="120000"/>
              </a:lnSpc>
              <a:spcAft>
                <a:spcPts val="600"/>
              </a:spcAft>
              <a:buChar char="•"/>
            </a:pPr>
            <a:r>
              <a:rPr lang="en-US" sz="1900">
                <a:latin typeface="Eras ITC"/>
              </a:rPr>
              <a:t>Vendor lease renewal involves time-consuming email exchanges</a:t>
            </a:r>
            <a:r>
              <a:rPr lang="en-US" sz="1900"/>
              <a:t>.</a:t>
            </a:r>
          </a:p>
        </p:txBody>
      </p:sp>
    </p:spTree>
    <p:extLst>
      <p:ext uri="{BB962C8B-B14F-4D97-AF65-F5344CB8AC3E}">
        <p14:creationId xmlns:p14="http://schemas.microsoft.com/office/powerpoint/2010/main" val="160253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9D53-B2D3-D73D-7216-C8F653EDECAF}"/>
              </a:ext>
            </a:extLst>
          </p:cNvPr>
          <p:cNvSpPr>
            <a:spLocks noGrp="1"/>
          </p:cNvSpPr>
          <p:nvPr>
            <p:ph type="title"/>
          </p:nvPr>
        </p:nvSpPr>
        <p:spPr>
          <a:xfrm>
            <a:off x="1143000" y="872937"/>
            <a:ext cx="8862060" cy="1360898"/>
          </a:xfrm>
        </p:spPr>
        <p:txBody>
          <a:bodyPr>
            <a:normAutofit/>
          </a:bodyPr>
          <a:lstStyle/>
          <a:p>
            <a:r>
              <a:rPr lang="en-US">
                <a:latin typeface="Eras ITC"/>
              </a:rPr>
              <a:t>System Requirements </a:t>
            </a:r>
          </a:p>
        </p:txBody>
      </p:sp>
      <p:sp>
        <p:nvSpPr>
          <p:cNvPr id="3" name="Content Placeholder 2">
            <a:extLst>
              <a:ext uri="{FF2B5EF4-FFF2-40B4-BE49-F238E27FC236}">
                <a16:creationId xmlns:a16="http://schemas.microsoft.com/office/drawing/2014/main" id="{C08DB184-5090-53A0-D9F0-9657436435AA}"/>
              </a:ext>
            </a:extLst>
          </p:cNvPr>
          <p:cNvSpPr>
            <a:spLocks noGrp="1"/>
          </p:cNvSpPr>
          <p:nvPr>
            <p:ph idx="1"/>
          </p:nvPr>
        </p:nvSpPr>
        <p:spPr>
          <a:xfrm>
            <a:off x="1142999" y="2332029"/>
            <a:ext cx="3521735" cy="3524486"/>
          </a:xfrm>
        </p:spPr>
        <p:txBody>
          <a:bodyPr vert="horz" lIns="91440" tIns="45720" rIns="91440" bIns="45720" rtlCol="0" anchor="t">
            <a:normAutofit/>
          </a:bodyPr>
          <a:lstStyle/>
          <a:p>
            <a:r>
              <a:rPr lang="en-US" sz="2400">
                <a:latin typeface="Calibri"/>
                <a:cs typeface="Calibri"/>
              </a:rPr>
              <a:t>Web-based Platform</a:t>
            </a:r>
          </a:p>
          <a:p>
            <a:r>
              <a:rPr lang="en-US" sz="2400">
                <a:latin typeface="Calibri"/>
                <a:cs typeface="Calibri"/>
              </a:rPr>
              <a:t>Mobile Compatibility</a:t>
            </a:r>
          </a:p>
          <a:p>
            <a:r>
              <a:rPr lang="en-US" sz="2400">
                <a:latin typeface="Calibri"/>
                <a:cs typeface="Calibri"/>
              </a:rPr>
              <a:t>Security Measures</a:t>
            </a:r>
          </a:p>
          <a:p>
            <a:r>
              <a:rPr lang="en-US" sz="2400">
                <a:latin typeface="Calibri"/>
                <a:cs typeface="Calibri"/>
              </a:rPr>
              <a:t>User-Friendly Interface</a:t>
            </a:r>
          </a:p>
        </p:txBody>
      </p:sp>
      <p:pic>
        <p:nvPicPr>
          <p:cNvPr id="4" name="Picture 3" descr="System Requirements PNG Transparent System Requirements.PNG Images ...">
            <a:extLst>
              <a:ext uri="{FF2B5EF4-FFF2-40B4-BE49-F238E27FC236}">
                <a16:creationId xmlns:a16="http://schemas.microsoft.com/office/drawing/2014/main" id="{395D1D48-D1A1-655C-28BB-A62192BCB405}"/>
              </a:ext>
            </a:extLst>
          </p:cNvPr>
          <p:cNvPicPr>
            <a:picLocks noChangeAspect="1"/>
          </p:cNvPicPr>
          <p:nvPr/>
        </p:nvPicPr>
        <p:blipFill>
          <a:blip r:embed="rId3"/>
          <a:stretch>
            <a:fillRect/>
          </a:stretch>
        </p:blipFill>
        <p:spPr>
          <a:xfrm>
            <a:off x="5687683" y="758861"/>
            <a:ext cx="4324709" cy="4707672"/>
          </a:xfrm>
          <a:prstGeom prst="rect">
            <a:avLst/>
          </a:prstGeom>
        </p:spPr>
      </p:pic>
    </p:spTree>
    <p:extLst>
      <p:ext uri="{BB962C8B-B14F-4D97-AF65-F5344CB8AC3E}">
        <p14:creationId xmlns:p14="http://schemas.microsoft.com/office/powerpoint/2010/main" val="45403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7 Must-Have Features For Your Online Ticketing - Yapsody Blog">
            <a:extLst>
              <a:ext uri="{FF2B5EF4-FFF2-40B4-BE49-F238E27FC236}">
                <a16:creationId xmlns:a16="http://schemas.microsoft.com/office/drawing/2014/main" id="{3EF3E06B-C4A2-11D9-F16B-8DC03F0A6BAA}"/>
              </a:ext>
            </a:extLst>
          </p:cNvPr>
          <p:cNvPicPr>
            <a:picLocks noChangeAspect="1"/>
          </p:cNvPicPr>
          <p:nvPr/>
        </p:nvPicPr>
        <p:blipFill rotWithShape="1">
          <a:blip r:embed="rId3">
            <a:alphaModFix/>
          </a:blip>
          <a:srcRect l="11962" r="6077" b="-1"/>
          <a:stretch/>
        </p:blipFill>
        <p:spPr>
          <a:xfrm>
            <a:off x="20" y="10"/>
            <a:ext cx="9102514" cy="6857990"/>
          </a:xfrm>
          <a:custGeom>
            <a:avLst/>
            <a:gdLst/>
            <a:ahLst/>
            <a:cxnLst/>
            <a:rect l="l" t="t" r="r" b="b"/>
            <a:pathLst>
              <a:path w="9102534" h="6858000">
                <a:moveTo>
                  <a:pt x="0" y="0"/>
                </a:moveTo>
                <a:lnTo>
                  <a:pt x="9102534" y="0"/>
                </a:lnTo>
                <a:lnTo>
                  <a:pt x="9102532" y="2"/>
                </a:lnTo>
                <a:cubicBezTo>
                  <a:pt x="9102532" y="3"/>
                  <a:pt x="9102531" y="3"/>
                  <a:pt x="9102531" y="4"/>
                </a:cubicBezTo>
                <a:lnTo>
                  <a:pt x="3091942" y="6858000"/>
                </a:lnTo>
                <a:lnTo>
                  <a:pt x="0" y="6858000"/>
                </a:lnTo>
                <a:close/>
              </a:path>
            </a:pathLst>
          </a:custGeom>
        </p:spPr>
      </p:pic>
      <p:sp>
        <p:nvSpPr>
          <p:cNvPr id="2" name="Title 1">
            <a:extLst>
              <a:ext uri="{FF2B5EF4-FFF2-40B4-BE49-F238E27FC236}">
                <a16:creationId xmlns:a16="http://schemas.microsoft.com/office/drawing/2014/main" id="{C652B8A6-E88F-22B0-CA18-BB1205E34FCB}"/>
              </a:ext>
            </a:extLst>
          </p:cNvPr>
          <p:cNvSpPr>
            <a:spLocks noGrp="1"/>
          </p:cNvSpPr>
          <p:nvPr>
            <p:ph type="title"/>
          </p:nvPr>
        </p:nvSpPr>
        <p:spPr>
          <a:xfrm>
            <a:off x="1143001" y="1203866"/>
            <a:ext cx="3813888" cy="1958340"/>
          </a:xfrm>
        </p:spPr>
        <p:txBody>
          <a:bodyPr anchor="t">
            <a:normAutofit/>
          </a:bodyPr>
          <a:lstStyle/>
          <a:p>
            <a:r>
              <a:rPr lang="en-US">
                <a:solidFill>
                  <a:srgbClr val="FFFFFF"/>
                </a:solidFill>
              </a:rPr>
              <a:t>Ticketing Systems</a:t>
            </a:r>
          </a:p>
        </p:txBody>
      </p:sp>
      <p:sp>
        <p:nvSpPr>
          <p:cNvPr id="3" name="Content Placeholder 2">
            <a:extLst>
              <a:ext uri="{FF2B5EF4-FFF2-40B4-BE49-F238E27FC236}">
                <a16:creationId xmlns:a16="http://schemas.microsoft.com/office/drawing/2014/main" id="{A82E781F-8B2C-AB6B-71BB-59A65854CEBF}"/>
              </a:ext>
            </a:extLst>
          </p:cNvPr>
          <p:cNvSpPr>
            <a:spLocks noGrp="1"/>
          </p:cNvSpPr>
          <p:nvPr>
            <p:ph idx="1"/>
          </p:nvPr>
        </p:nvSpPr>
        <p:spPr>
          <a:xfrm>
            <a:off x="6335907" y="2603922"/>
            <a:ext cx="4713092" cy="3111078"/>
          </a:xfrm>
        </p:spPr>
        <p:txBody>
          <a:bodyPr vert="horz" lIns="91440" tIns="45720" rIns="91440" bIns="45720" rtlCol="0" anchor="b">
            <a:normAutofit/>
          </a:bodyPr>
          <a:lstStyle/>
          <a:p>
            <a:pPr algn="r"/>
            <a:r>
              <a:rPr lang="en-US">
                <a:latin typeface="Calibri"/>
                <a:cs typeface="Calibri"/>
              </a:rPr>
              <a:t>Brushfire — SaaS</a:t>
            </a:r>
          </a:p>
          <a:p>
            <a:pPr algn="r"/>
            <a:r>
              <a:rPr lang="en-US">
                <a:latin typeface="Calibri"/>
                <a:ea typeface="+mn-lt"/>
                <a:cs typeface="+mn-lt"/>
              </a:rPr>
              <a:t>OSEM </a:t>
            </a:r>
            <a:r>
              <a:rPr lang="en-US">
                <a:latin typeface="Calibri"/>
                <a:ea typeface="+mn-lt"/>
                <a:cs typeface="Calibri"/>
              </a:rPr>
              <a:t>— </a:t>
            </a:r>
            <a:r>
              <a:rPr lang="en-US">
                <a:latin typeface="Calibri"/>
                <a:ea typeface="+mn-lt"/>
                <a:cs typeface="+mn-lt"/>
              </a:rPr>
              <a:t>Self-hoste</a:t>
            </a:r>
            <a:r>
              <a:rPr lang="en-US">
                <a:ea typeface="+mn-lt"/>
                <a:cs typeface="+mn-lt"/>
              </a:rPr>
              <a:t>d </a:t>
            </a:r>
            <a:endParaRPr lang="en-US">
              <a:latin typeface="Calibri"/>
              <a:cs typeface="Calibri"/>
            </a:endParaRPr>
          </a:p>
          <a:p>
            <a:pPr algn="r"/>
            <a:r>
              <a:rPr lang="en-US">
                <a:latin typeface="Calibri"/>
                <a:ea typeface="+mn-lt"/>
                <a:cs typeface="+mn-lt"/>
              </a:rPr>
              <a:t>Eventbrite </a:t>
            </a:r>
            <a:r>
              <a:rPr lang="en-US">
                <a:latin typeface="Calibri"/>
                <a:ea typeface="+mn-lt"/>
                <a:cs typeface="Calibri"/>
              </a:rPr>
              <a:t>—</a:t>
            </a:r>
            <a:r>
              <a:rPr lang="en-US">
                <a:latin typeface="Calibri"/>
                <a:ea typeface="+mn-lt"/>
                <a:cs typeface="+mn-lt"/>
              </a:rPr>
              <a:t> SaaS</a:t>
            </a:r>
            <a:endParaRPr lang="en-US">
              <a:latin typeface="Calibri"/>
              <a:cs typeface="Calibri"/>
            </a:endParaRPr>
          </a:p>
          <a:p>
            <a:pPr algn="r"/>
            <a:endParaRPr lang="en-US">
              <a:latin typeface="Calibri"/>
              <a:cs typeface="Calibri"/>
            </a:endParaRPr>
          </a:p>
        </p:txBody>
      </p:sp>
    </p:spTree>
    <p:extLst>
      <p:ext uri="{BB962C8B-B14F-4D97-AF65-F5344CB8AC3E}">
        <p14:creationId xmlns:p14="http://schemas.microsoft.com/office/powerpoint/2010/main" val="1982867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1" name="Straight Connector 20">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0FB92-226C-DB0C-38C4-001520A9AE01}"/>
              </a:ext>
            </a:extLst>
          </p:cNvPr>
          <p:cNvSpPr>
            <a:spLocks noGrp="1"/>
          </p:cNvSpPr>
          <p:nvPr>
            <p:ph type="title"/>
          </p:nvPr>
        </p:nvSpPr>
        <p:spPr>
          <a:xfrm>
            <a:off x="2477929" y="1181101"/>
            <a:ext cx="7236143" cy="2610914"/>
          </a:xfrm>
        </p:spPr>
        <p:txBody>
          <a:bodyPr vert="horz" lIns="91440" tIns="45720" rIns="91440" bIns="45720" rtlCol="0" anchor="b">
            <a:normAutofit/>
          </a:bodyPr>
          <a:lstStyle/>
          <a:p>
            <a:pPr algn="ctr"/>
            <a:r>
              <a:rPr lang="en-US" sz="4800" cap="all" spc="300">
                <a:latin typeface="Eras ITC"/>
              </a:rPr>
              <a:t>System Users</a:t>
            </a:r>
            <a:endParaRPr lang="en-US">
              <a:latin typeface="Eras ITC"/>
            </a:endParaRPr>
          </a:p>
        </p:txBody>
      </p:sp>
      <p:sp>
        <p:nvSpPr>
          <p:cNvPr id="25" name="Freeform: Shape 24">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7" name="Straight Connector 26">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29937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Helena Bighorns Hockey Club | Helena MT | Facebook">
            <a:extLst>
              <a:ext uri="{FF2B5EF4-FFF2-40B4-BE49-F238E27FC236}">
                <a16:creationId xmlns:a16="http://schemas.microsoft.com/office/drawing/2014/main" id="{6F7FA08C-5D6F-43E1-C480-69D71DB3565B}"/>
              </a:ext>
            </a:extLst>
          </p:cNvPr>
          <p:cNvPicPr>
            <a:picLocks noChangeAspect="1"/>
          </p:cNvPicPr>
          <p:nvPr/>
        </p:nvPicPr>
        <p:blipFill rotWithShape="1">
          <a:blip r:embed="rId3">
            <a:alphaModFix amt="60000"/>
          </a:blip>
          <a:srcRect r="-1" b="396"/>
          <a:stretch/>
        </p:blipFill>
        <p:spPr>
          <a:xfrm>
            <a:off x="1" y="10"/>
            <a:ext cx="6885325" cy="6857990"/>
          </a:xfrm>
          <a:custGeom>
            <a:avLst/>
            <a:gdLst/>
            <a:ahLst/>
            <a:cxnLst/>
            <a:rect l="l" t="t" r="r" b="b"/>
            <a:pathLst>
              <a:path w="6885325" h="6858000">
                <a:moveTo>
                  <a:pt x="6885325" y="0"/>
                </a:moveTo>
                <a:lnTo>
                  <a:pt x="874733" y="6858000"/>
                </a:lnTo>
                <a:lnTo>
                  <a:pt x="0" y="6858000"/>
                </a:lnTo>
                <a:lnTo>
                  <a:pt x="0" y="1"/>
                </a:lnTo>
                <a:close/>
              </a:path>
            </a:pathLst>
          </a:custGeom>
        </p:spPr>
      </p:pic>
      <p:sp>
        <p:nvSpPr>
          <p:cNvPr id="2" name="Title 1">
            <a:extLst>
              <a:ext uri="{FF2B5EF4-FFF2-40B4-BE49-F238E27FC236}">
                <a16:creationId xmlns:a16="http://schemas.microsoft.com/office/drawing/2014/main" id="{598601D5-9177-05DD-00AA-AA7F3C52A0CB}"/>
              </a:ext>
            </a:extLst>
          </p:cNvPr>
          <p:cNvSpPr>
            <a:spLocks noGrp="1"/>
          </p:cNvSpPr>
          <p:nvPr>
            <p:ph type="title"/>
          </p:nvPr>
        </p:nvSpPr>
        <p:spPr>
          <a:xfrm>
            <a:off x="1143001" y="1207629"/>
            <a:ext cx="3497580" cy="1958340"/>
          </a:xfrm>
        </p:spPr>
        <p:txBody>
          <a:bodyPr vert="horz" lIns="91440" tIns="45720" rIns="91440" bIns="45720" rtlCol="0" anchor="t">
            <a:normAutofit/>
          </a:bodyPr>
          <a:lstStyle/>
          <a:p>
            <a:r>
              <a:rPr lang="en-US" cap="all" spc="300">
                <a:solidFill>
                  <a:srgbClr val="FFFFFF"/>
                </a:solidFill>
                <a:latin typeface="Eras ITC"/>
              </a:rPr>
              <a:t>The Helena Bighorns</a:t>
            </a:r>
          </a:p>
        </p:txBody>
      </p:sp>
      <p:sp>
        <p:nvSpPr>
          <p:cNvPr id="28" name="Content Placeholder 27">
            <a:extLst>
              <a:ext uri="{FF2B5EF4-FFF2-40B4-BE49-F238E27FC236}">
                <a16:creationId xmlns:a16="http://schemas.microsoft.com/office/drawing/2014/main" id="{A3932D81-CC73-5BAF-C615-1192B8663075}"/>
              </a:ext>
            </a:extLst>
          </p:cNvPr>
          <p:cNvSpPr>
            <a:spLocks noGrp="1"/>
          </p:cNvSpPr>
          <p:nvPr>
            <p:ph idx="1"/>
          </p:nvPr>
        </p:nvSpPr>
        <p:spPr>
          <a:xfrm>
            <a:off x="5394960" y="1513908"/>
            <a:ext cx="5654039" cy="4201093"/>
          </a:xfrm>
        </p:spPr>
        <p:txBody>
          <a:bodyPr vert="horz" lIns="91440" tIns="45720" rIns="91440" bIns="45720" rtlCol="0" anchor="b">
            <a:normAutofit/>
          </a:bodyPr>
          <a:lstStyle/>
          <a:p>
            <a:pPr marL="0" indent="0" algn="r">
              <a:buNone/>
            </a:pPr>
            <a:r>
              <a:rPr lang="en-US">
                <a:latin typeface="Eras ITC"/>
                <a:cs typeface="Calibri"/>
              </a:rPr>
              <a:t>"With improved conditions, we believe our performance could be enhanced. The community's support through a better facility means a lot to us." </a:t>
            </a:r>
            <a:endParaRPr lang="en-US">
              <a:latin typeface="Eras ITC"/>
            </a:endParaRPr>
          </a:p>
        </p:txBody>
      </p:sp>
    </p:spTree>
    <p:extLst>
      <p:ext uri="{BB962C8B-B14F-4D97-AF65-F5344CB8AC3E}">
        <p14:creationId xmlns:p14="http://schemas.microsoft.com/office/powerpoint/2010/main" val="3266565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F8E1D31-3AF2-4B28-A358-E6FC351B4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CE8446B7-95E0-46F7-A2E2-5A2971C5C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1416" y="0"/>
            <a:ext cx="6820584"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853D02AD-95A0-43E3-8BD7-06B72D8D3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874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New ownership has big plans for Helena Bighorns hockey team">
            <a:extLst>
              <a:ext uri="{FF2B5EF4-FFF2-40B4-BE49-F238E27FC236}">
                <a16:creationId xmlns:a16="http://schemas.microsoft.com/office/drawing/2014/main" id="{A8036397-A212-0D0E-5576-DF4EBC63C389}"/>
              </a:ext>
            </a:extLst>
          </p:cNvPr>
          <p:cNvPicPr>
            <a:picLocks noGrp="1" noChangeAspect="1"/>
          </p:cNvPicPr>
          <p:nvPr>
            <p:ph idx="1"/>
          </p:nvPr>
        </p:nvPicPr>
        <p:blipFill rotWithShape="1">
          <a:blip r:embed="rId3">
            <a:alphaModFix amt="60000"/>
          </a:blip>
          <a:srcRect t="9255" r="-2" b="-2"/>
          <a:stretch/>
        </p:blipFill>
        <p:spPr>
          <a:xfrm>
            <a:off x="4634621" y="10"/>
            <a:ext cx="7557379" cy="6857990"/>
          </a:xfrm>
          <a:custGeom>
            <a:avLst/>
            <a:gdLst/>
            <a:ahLst/>
            <a:cxnLst/>
            <a:rect l="l" t="t" r="r" b="b"/>
            <a:pathLst>
              <a:path w="7557379" h="6858000">
                <a:moveTo>
                  <a:pt x="62130" y="0"/>
                </a:moveTo>
                <a:lnTo>
                  <a:pt x="7557379" y="0"/>
                </a:lnTo>
                <a:lnTo>
                  <a:pt x="7557379" y="6858000"/>
                </a:lnTo>
                <a:lnTo>
                  <a:pt x="0" y="6858000"/>
                </a:lnTo>
                <a:lnTo>
                  <a:pt x="0" y="6857999"/>
                </a:lnTo>
                <a:lnTo>
                  <a:pt x="736812" y="6857999"/>
                </a:lnTo>
                <a:lnTo>
                  <a:pt x="6722464" y="3"/>
                </a:lnTo>
                <a:lnTo>
                  <a:pt x="7041779" y="1"/>
                </a:lnTo>
                <a:lnTo>
                  <a:pt x="62130" y="1"/>
                </a:lnTo>
                <a:close/>
              </a:path>
            </a:pathLst>
          </a:custGeom>
        </p:spPr>
      </p:pic>
      <p:sp>
        <p:nvSpPr>
          <p:cNvPr id="7" name="TextBox 6">
            <a:extLst>
              <a:ext uri="{FF2B5EF4-FFF2-40B4-BE49-F238E27FC236}">
                <a16:creationId xmlns:a16="http://schemas.microsoft.com/office/drawing/2014/main" id="{A03093B5-A804-35B9-5216-B9F952F99902}"/>
              </a:ext>
            </a:extLst>
          </p:cNvPr>
          <p:cNvSpPr txBox="1"/>
          <p:nvPr/>
        </p:nvSpPr>
        <p:spPr>
          <a:xfrm>
            <a:off x="-487018" y="-369794"/>
            <a:ext cx="3535018" cy="22860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spcBef>
                <a:spcPct val="0"/>
              </a:spcBef>
              <a:spcAft>
                <a:spcPts val="600"/>
              </a:spcAft>
            </a:pPr>
            <a:r>
              <a:rPr lang="en-US" sz="4000" kern="1200">
                <a:solidFill>
                  <a:srgbClr val="FFFFFF"/>
                </a:solidFill>
                <a:latin typeface="Eras ITC"/>
                <a:ea typeface="+mj-ea"/>
                <a:cs typeface="+mj-cs"/>
              </a:rPr>
              <a:t>Jed Snyder (Owner)</a:t>
            </a:r>
          </a:p>
        </p:txBody>
      </p:sp>
      <p:cxnSp>
        <p:nvCxnSpPr>
          <p:cNvPr id="32" name="Straight Connector 31">
            <a:extLst>
              <a:ext uri="{FF2B5EF4-FFF2-40B4-BE49-F238E27FC236}">
                <a16:creationId xmlns:a16="http://schemas.microsoft.com/office/drawing/2014/main" id="{A7D6E7EA-83E9-4681-9DA2-B56BAE75EA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8C1F8A-FF47-576F-16EC-79572A300501}"/>
              </a:ext>
            </a:extLst>
          </p:cNvPr>
          <p:cNvSpPr txBox="1"/>
          <p:nvPr/>
        </p:nvSpPr>
        <p:spPr>
          <a:xfrm>
            <a:off x="3224492" y="2395258"/>
            <a:ext cx="430025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Eras ITC"/>
              </a:rPr>
              <a:t>Wants to minimize operating costs to keep ticket prices low</a:t>
            </a:r>
            <a:endParaRPr lang="en-US"/>
          </a:p>
          <a:p>
            <a:pPr marL="285750" indent="-285750">
              <a:buFont typeface="Arial"/>
              <a:buChar char="•"/>
            </a:pPr>
            <a:r>
              <a:rPr lang="en-US" sz="2400">
                <a:latin typeface="Eras ITC"/>
              </a:rPr>
              <a:t>Wants to continue doing building improvements</a:t>
            </a:r>
          </a:p>
          <a:p>
            <a:pPr marL="285750" indent="-285750">
              <a:buFont typeface="Arial"/>
              <a:buChar char="•"/>
            </a:pPr>
            <a:r>
              <a:rPr lang="en-US" sz="2400">
                <a:latin typeface="Eras ITC"/>
                <a:ea typeface="+mn-lt"/>
                <a:cs typeface="+mn-lt"/>
              </a:rPr>
              <a:t>Does not need help with a ticketing solution</a:t>
            </a:r>
            <a:endParaRPr lang="en-US" sz="2400">
              <a:latin typeface="Eras ITC"/>
            </a:endParaRPr>
          </a:p>
        </p:txBody>
      </p:sp>
    </p:spTree>
    <p:extLst>
      <p:ext uri="{BB962C8B-B14F-4D97-AF65-F5344CB8AC3E}">
        <p14:creationId xmlns:p14="http://schemas.microsoft.com/office/powerpoint/2010/main" val="2997262043"/>
      </p:ext>
    </p:extLst>
  </p:cSld>
  <p:clrMapOvr>
    <a:masterClrMapping/>
  </p:clrMapOvr>
</p:sld>
</file>

<file path=ppt/theme/theme1.xml><?xml version="1.0" encoding="utf-8"?>
<a:theme xmlns:a="http://schemas.openxmlformats.org/drawingml/2006/main" name="RegattaVTI">
  <a:themeElements>
    <a:clrScheme name="AnalogousFromDarkSeedLeftStep">
      <a:dk1>
        <a:srgbClr val="000000"/>
      </a:dk1>
      <a:lt1>
        <a:srgbClr val="FFFFFF"/>
      </a:lt1>
      <a:dk2>
        <a:srgbClr val="1A212E"/>
      </a:dk2>
      <a:lt2>
        <a:srgbClr val="F2F3F0"/>
      </a:lt2>
      <a:accent1>
        <a:srgbClr val="864DC3"/>
      </a:accent1>
      <a:accent2>
        <a:srgbClr val="483FB3"/>
      </a:accent2>
      <a:accent3>
        <a:srgbClr val="4D76C3"/>
      </a:accent3>
      <a:accent4>
        <a:srgbClr val="3B95B1"/>
      </a:accent4>
      <a:accent5>
        <a:srgbClr val="4BBFAB"/>
      </a:accent5>
      <a:accent6>
        <a:srgbClr val="3BB16B"/>
      </a:accent6>
      <a:hlink>
        <a:srgbClr val="339A99"/>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2731</Words>
  <Application>Microsoft Office PowerPoint</Application>
  <PresentationFormat>Widescreen</PresentationFormat>
  <Paragraphs>226</Paragraphs>
  <Slides>23</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Eras ITC</vt:lpstr>
      <vt:lpstr>Walbaum Display</vt:lpstr>
      <vt:lpstr>RegattaVTI</vt:lpstr>
      <vt:lpstr>Steed Arena</vt:lpstr>
      <vt:lpstr>Executive Summary</vt:lpstr>
      <vt:lpstr>Ticketing system </vt:lpstr>
      <vt:lpstr>System Concerns</vt:lpstr>
      <vt:lpstr>System Requirements </vt:lpstr>
      <vt:lpstr>Ticketing Systems</vt:lpstr>
      <vt:lpstr>System Users</vt:lpstr>
      <vt:lpstr>The Helena Bighorns</vt:lpstr>
      <vt:lpstr>PowerPoint Presentation</vt:lpstr>
      <vt:lpstr>Mike (HVAC Master)</vt:lpstr>
      <vt:lpstr>Project Purpose and Scope</vt:lpstr>
      <vt:lpstr>Current description of System</vt:lpstr>
      <vt:lpstr>Similar Business Research </vt:lpstr>
      <vt:lpstr>Proposed Alternatives</vt:lpstr>
      <vt:lpstr>Solar</vt:lpstr>
      <vt:lpstr>Humidity</vt:lpstr>
      <vt:lpstr>Compressors</vt:lpstr>
      <vt:lpstr>Recommended Alternative: Solar Panels</vt:lpstr>
      <vt:lpstr>PowerPoint Presentation</vt:lpstr>
      <vt:lpstr>Benefits of System</vt:lpstr>
      <vt:lpstr>Cost Estimate of Proposed System</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DeSimone, Clayton</cp:lastModifiedBy>
  <cp:revision>2</cp:revision>
  <dcterms:created xsi:type="dcterms:W3CDTF">2023-12-10T20:46:14Z</dcterms:created>
  <dcterms:modified xsi:type="dcterms:W3CDTF">2023-12-15T21:57:00Z</dcterms:modified>
</cp:coreProperties>
</file>